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mp4" ContentType="video/mp4"/>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1071CDC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4E6_E22FAC7.xml" ContentType="application/vnd.ms-powerpoint.comments+xml"/>
  <Override PartName="/ppt/notesSlides/notesSlide11.xml" ContentType="application/vnd.openxmlformats-officedocument.presentationml.notesSlide+xml"/>
  <Override PartName="/ppt/comments/modernComment_4E7_D14B4792.xml" ContentType="application/vnd.ms-powerpoint.comments+xml"/>
  <Override PartName="/ppt/notesSlides/notesSlide12.xml" ContentType="application/vnd.openxmlformats-officedocument.presentationml.notesSlide+xml"/>
  <Override PartName="/ppt/comments/modernComment_4F7_A80BB8C0.xml" ContentType="application/vnd.ms-powerpoint.comments+xml"/>
  <Override PartName="/ppt/notesSlides/notesSlide13.xml" ContentType="application/vnd.openxmlformats-officedocument.presentationml.notesSlide+xml"/>
  <Override PartName="/ppt/comments/modernComment_4F8_9A9623B0.xml" ContentType="application/vnd.ms-powerpoint.comments+xml"/>
  <Override PartName="/ppt/notesSlides/notesSlide14.xml" ContentType="application/vnd.openxmlformats-officedocument.presentationml.notesSlide+xml"/>
  <Override PartName="/ppt/comments/modernComment_4F9_5C8D514D.xml" ContentType="application/vnd.ms-powerpoint.comments+xml"/>
  <Override PartName="/ppt/notesSlides/notesSlide15.xml" ContentType="application/vnd.openxmlformats-officedocument.presentationml.notesSlide+xml"/>
  <Override PartName="/ppt/comments/modernComment_4F0_701DBE7A.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17C_A4133EC.xml" ContentType="application/vnd.ms-powerpoint.comments+xml"/>
  <Override PartName="/ppt/notesSlides/notesSlide26.xml" ContentType="application/vnd.openxmlformats-officedocument.presentationml.notesSlide+xml"/>
  <Override PartName="/ppt/comments/modernComment_17D_2A42ED4A.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17A_62234102.xml" ContentType="application/vnd.ms-powerpoint.comments+xml"/>
  <Override PartName="/ppt/notesSlides/notesSlide33.xml" ContentType="application/vnd.openxmlformats-officedocument.presentationml.notesSlide+xml"/>
  <Override PartName="/ppt/comments/modernComment_168_5100F6E5.xml" ContentType="application/vnd.ms-powerpoint.comments+xml"/>
  <Override PartName="/ppt/notesSlides/notesSlide34.xml" ContentType="application/vnd.openxmlformats-officedocument.presentationml.notesSlide+xml"/>
  <Override PartName="/ppt/comments/modernComment_167_F5697B17.xml" ContentType="application/vnd.ms-powerpoint.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modernComment_178_CC899561.xml" ContentType="application/vnd.ms-powerpoint.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modernComment_166_3E2B3534.xml" ContentType="application/vnd.ms-powerpoint.comments+xml"/>
  <Override PartName="/ppt/notesSlides/notesSlide50.xml" ContentType="application/vnd.openxmlformats-officedocument.presentationml.notesSlide+xml"/>
  <Override PartName="/ppt/comments/modernComment_171_65E1B62D.xml" ContentType="application/vnd.ms-powerpoint.comments+xml"/>
  <Override PartName="/ppt/notesSlides/notesSlide51.xml" ContentType="application/vnd.openxmlformats-officedocument.presentationml.notesSlide+xml"/>
  <Override PartName="/ppt/comments/modernComment_18A_AD84433C.xml" ContentType="application/vnd.ms-powerpoint.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modernComment_157_B5D27804.xml" ContentType="application/vnd.ms-powerpoint.comments+xml"/>
  <Override PartName="/ppt/notesSlides/notesSlide55.xml" ContentType="application/vnd.openxmlformats-officedocument.presentationml.notesSlide+xml"/>
  <Override PartName="/ppt/comments/modernComment_158_C1F66628.xml" ContentType="application/vnd.ms-powerpoint.comments+xml"/>
  <Override PartName="/ppt/notesSlides/notesSlide56.xml" ContentType="application/vnd.openxmlformats-officedocument.presentationml.notesSlide+xml"/>
  <Override PartName="/ppt/comments/modernComment_15B_910C3495.xml" ContentType="application/vnd.ms-powerpoint.comments+xml"/>
  <Override PartName="/ppt/notesSlides/notesSlide57.xml" ContentType="application/vnd.openxmlformats-officedocument.presentationml.notesSlide+xml"/>
  <Override PartName="/ppt/comments/modernComment_15A_A0E5F852.xml" ContentType="application/vnd.ms-powerpoint.comments+xml"/>
  <Override PartName="/ppt/notesSlides/notesSlide58.xml" ContentType="application/vnd.openxmlformats-officedocument.presentationml.notesSlide+xml"/>
  <Override PartName="/ppt/comments/modernComment_153_A825C543.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2" r:id="rId1"/>
  </p:sldMasterIdLst>
  <p:notesMasterIdLst>
    <p:notesMasterId r:id="rId64"/>
  </p:notesMasterIdLst>
  <p:sldIdLst>
    <p:sldId id="256" r:id="rId2"/>
    <p:sldId id="327" r:id="rId3"/>
    <p:sldId id="276" r:id="rId4"/>
    <p:sldId id="1270" r:id="rId5"/>
    <p:sldId id="277" r:id="rId6"/>
    <p:sldId id="278" r:id="rId7"/>
    <p:sldId id="281" r:id="rId8"/>
    <p:sldId id="274" r:id="rId9"/>
    <p:sldId id="397" r:id="rId10"/>
    <p:sldId id="1253" r:id="rId11"/>
    <p:sldId id="1254" r:id="rId12"/>
    <p:sldId id="1255" r:id="rId13"/>
    <p:sldId id="1271" r:id="rId14"/>
    <p:sldId id="1272" r:id="rId15"/>
    <p:sldId id="1273" r:id="rId16"/>
    <p:sldId id="1264" r:id="rId17"/>
    <p:sldId id="1265" r:id="rId18"/>
    <p:sldId id="1257" r:id="rId19"/>
    <p:sldId id="1263" r:id="rId20"/>
    <p:sldId id="1266" r:id="rId21"/>
    <p:sldId id="385" r:id="rId22"/>
    <p:sldId id="309" r:id="rId23"/>
    <p:sldId id="392" r:id="rId24"/>
    <p:sldId id="311" r:id="rId25"/>
    <p:sldId id="1267" r:id="rId26"/>
    <p:sldId id="380" r:id="rId27"/>
    <p:sldId id="381" r:id="rId28"/>
    <p:sldId id="1268" r:id="rId29"/>
    <p:sldId id="1269" r:id="rId30"/>
    <p:sldId id="386" r:id="rId31"/>
    <p:sldId id="390" r:id="rId32"/>
    <p:sldId id="391" r:id="rId33"/>
    <p:sldId id="366" r:id="rId34"/>
    <p:sldId id="378" r:id="rId35"/>
    <p:sldId id="360" r:id="rId36"/>
    <p:sldId id="359" r:id="rId37"/>
    <p:sldId id="361" r:id="rId38"/>
    <p:sldId id="387" r:id="rId39"/>
    <p:sldId id="388" r:id="rId40"/>
    <p:sldId id="396" r:id="rId41"/>
    <p:sldId id="367" r:id="rId42"/>
    <p:sldId id="395" r:id="rId43"/>
    <p:sldId id="393" r:id="rId44"/>
    <p:sldId id="376" r:id="rId45"/>
    <p:sldId id="365" r:id="rId46"/>
    <p:sldId id="370" r:id="rId47"/>
    <p:sldId id="371" r:id="rId48"/>
    <p:sldId id="372" r:id="rId49"/>
    <p:sldId id="373" r:id="rId50"/>
    <p:sldId id="374" r:id="rId51"/>
    <p:sldId id="358" r:id="rId52"/>
    <p:sldId id="369" r:id="rId53"/>
    <p:sldId id="394" r:id="rId54"/>
    <p:sldId id="375" r:id="rId55"/>
    <p:sldId id="379" r:id="rId56"/>
    <p:sldId id="314" r:id="rId57"/>
    <p:sldId id="343" r:id="rId58"/>
    <p:sldId id="344" r:id="rId59"/>
    <p:sldId id="347" r:id="rId60"/>
    <p:sldId id="346" r:id="rId61"/>
    <p:sldId id="339" r:id="rId62"/>
    <p:sldId id="334"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C920A22-C40A-3F96-FBC0-7551602C94C6}" name="Catriona Murray" initials="CM" userId="S::camu5866@colorado.edu::c112528d-92b0-4b6a-972b-b39806359a7a" providerId="AD"/>
  <p188:author id="{854E8C69-4328-D597-8B4A-6267AC69C200}" name="Guest User" initials="GU" userId="S::urn:spo:anon#7ccca803181812b122c787bb50dff6e42fbfce2c7d637f1f140611f8ac829b9a::" providerId="AD"/>
  <p188:author id="{3D408CB6-42C4-2C36-A133-015CBD34CFFA}" name="Zach Berta-Thompson" initials="ZB" userId="S::zabe0091@colorado.edu::7eefcebf-f272-442b-b02f-d3a561ed075d" providerId="AD"/>
  <p188:author id="{30C7B1CD-4057-1E2B-73DD-4501CB4A7076}" name="Guest User" initials="GU" userId="S::urn:spo:anon#a008bd8c081dd3946fa00b22c70cc6a7fc84c1d6c0730ca08160c69c05e34e87::" providerId="AD"/>
  <p188:author id="{AB2A9CF1-F7B5-8B10-0B95-9BFF1022A16B}" name="Patcharapol Wachiraphan" initials="PW" userId="S::pawa3371@colorado.edu::d2bd359c-c178-4da3-8d92-c5ad7160284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2212"/>
    <a:srgbClr val="FF7EA2"/>
    <a:srgbClr val="FF1C7F"/>
    <a:srgbClr val="FF64A2"/>
    <a:srgbClr val="9341D4"/>
    <a:srgbClr val="800080"/>
    <a:srgbClr val="FF3725"/>
    <a:srgbClr val="8D00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B449E6-4B4D-1944-A1D2-1D64F74DBE10}" v="392" dt="2025-06-09T02:49:53.4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736"/>
    <p:restoredTop sz="88011"/>
  </p:normalViewPr>
  <p:slideViewPr>
    <p:cSldViewPr snapToGrid="0">
      <p:cViewPr>
        <p:scale>
          <a:sx n="66" d="100"/>
          <a:sy n="66" d="100"/>
        </p:scale>
        <p:origin x="320" y="108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modernComment_100_1071CDC0.xml><?xml version="1.0" encoding="utf-8"?>
<p188:cmLst xmlns:a="http://schemas.openxmlformats.org/drawingml/2006/main" xmlns:r="http://schemas.openxmlformats.org/officeDocument/2006/relationships" xmlns:p188="http://schemas.microsoft.com/office/powerpoint/2018/8/main">
  <p188:cm id="{E6315550-E4EB-D942-B392-54355C95BB20}" authorId="{AB2A9CF1-F7B5-8B10-0B95-9BFF1022A16B}" status="resolved" created="2025-01-06T17:36:33.715" complete="100000">
    <pc:sldMkLst xmlns:pc="http://schemas.microsoft.com/office/powerpoint/2013/main/command">
      <pc:docMk/>
      <pc:sldMk cId="275893696" sldId="256"/>
    </pc:sldMkLst>
    <p188:replyLst>
      <p188:reply id="{37C3F5E6-31C5-F748-8266-0648E02AA5CB}" authorId="{AB2A9CF1-F7B5-8B10-0B95-9BFF1022A16B}" created="2025-01-06T17:37:26.346">
        <p188:txBody>
          <a:bodyPr/>
          <a:lstStyle/>
          <a:p>
            <a:r>
              <a:rPr lang="en-US"/>
              <a:t>add CU Boulder</a:t>
            </a:r>
          </a:p>
        </p188:txBody>
      </p188:reply>
    </p188:replyLst>
    <p188:txBody>
      <a:bodyPr/>
      <a:lstStyle/>
      <a:p>
        <a:r>
          <a:rPr lang="en-US"/>
          <a:t>Qr code/ arxiv number</a:t>
        </a:r>
      </a:p>
    </p188:txBody>
  </p188:cm>
</p188:cmLst>
</file>

<file path=ppt/comments/modernComment_153_A825C543.xml><?xml version="1.0" encoding="utf-8"?>
<p188:cmLst xmlns:a="http://schemas.openxmlformats.org/drawingml/2006/main" xmlns:r="http://schemas.openxmlformats.org/officeDocument/2006/relationships" xmlns:p188="http://schemas.microsoft.com/office/powerpoint/2018/8/main">
  <p188:cm id="{3632D774-9B20-4EE1-B2EF-A5B895ED1268}" authorId="{3D408CB6-42C4-2C36-A133-015CBD34CFFA}" status="resolved" created="2024-01-05T20:21:07.007" complete="100000">
    <ac:deMkLst xmlns:ac="http://schemas.microsoft.com/office/drawing/2013/main/command">
      <pc:docMk xmlns:pc="http://schemas.microsoft.com/office/powerpoint/2013/main/command"/>
      <pc:sldMk xmlns:pc="http://schemas.microsoft.com/office/powerpoint/2013/main/command" cId="2821047619" sldId="339"/>
      <ac:spMk id="2" creationId="{7FABEFA3-EF77-B80A-9CC3-9CD9E9990187}"/>
    </ac:deMkLst>
    <p188:replyLst>
      <p188:reply id="{0FE4064C-0C9B-432B-80E2-5BBD04659A0B}" authorId="{3D408CB6-42C4-2C36-A133-015CBD34CFFA}" created="2024-01-05T20:22:06.836">
        <p188:txBody>
          <a:bodyPr/>
          <a:lstStyle/>
          <a:p>
            <a:r>
              <a:rPr lang="en-US"/>
              <a:t>I tried to come up with a more specific title, and everything that came to mind really was just repeating what you already say in the flow chart.</a:t>
            </a:r>
          </a:p>
        </p188:txBody>
      </p188:reply>
    </p188:replyLst>
    <p188:txBody>
      <a:bodyPr/>
      <a:lstStyle/>
      <a:p>
        <a:r>
          <a:rPr lang="en-US"/>
          <a:t>You might not even need a title on this slide. You've already set up the scientific idea of measuring temperature to get at atmopshere, and the flow chart really speaks for itself as you introduce it.</a:t>
        </a:r>
      </a:p>
    </p188:txBody>
  </p188:cm>
</p188:cmLst>
</file>

<file path=ppt/comments/modernComment_157_B5D27804.xml><?xml version="1.0" encoding="utf-8"?>
<p188:cmLst xmlns:a="http://schemas.openxmlformats.org/drawingml/2006/main" xmlns:r="http://schemas.openxmlformats.org/officeDocument/2006/relationships" xmlns:p188="http://schemas.microsoft.com/office/powerpoint/2018/8/main">
  <p188:cm id="{BC082100-FAEE-4522-AEAC-D48DC16BD021}" authorId="{3D408CB6-42C4-2C36-A133-015CBD34CFFA}" status="resolved" created="2024-01-05T19:36:12.727" complete="100000">
    <pc:sldMkLst xmlns:pc="http://schemas.microsoft.com/office/powerpoint/2013/main/command">
      <pc:docMk/>
      <pc:sldMk cId="3050469380" sldId="343"/>
    </pc:sldMkLst>
    <p188:replyLst>
      <p188:reply id="{C139B387-EA29-4FC1-B93E-3EB406E6FAB0}" authorId="{3D408CB6-42C4-2C36-A133-015CBD34CFFA}" created="2024-01-05T19:38:42.495">
        <p188:txBody>
          <a:bodyPr/>
          <a:lstStyle/>
          <a:p>
            <a:r>
              <a:rPr lang="en-US"/>
              <a:t>Ooh! It looks like you took the numerical details about the system off of your title slide, so you could do them here! Use this slide to introduce the basics of LTT1445Ab (stellar and planet radius, flux received by planet). Use your specific planet as the example of "this planet is easier to observe than if it were around the Sun".</a:t>
            </a:r>
          </a:p>
        </p188:txBody>
      </p188:reply>
    </p188:replyLst>
    <p188:txBody>
      <a:bodyPr/>
      <a:lstStyle/>
      <a:p>
        <a:r>
          <a:rPr lang="en-US"/>
          <a:t>In your practice you mostly used this slide to motivate the observational reason to look at M dwarfs. Since that can be a simple/quick idea, you might just do two stars instead of three, and I'd even vote for doing something that more closely approximates the radius of LTT1445A.</a:t>
        </a:r>
      </a:p>
    </p188:txBody>
  </p188:cm>
</p188:cmLst>
</file>

<file path=ppt/comments/modernComment_158_C1F66628.xml><?xml version="1.0" encoding="utf-8"?>
<p188:cmLst xmlns:a="http://schemas.openxmlformats.org/drawingml/2006/main" xmlns:r="http://schemas.openxmlformats.org/officeDocument/2006/relationships" xmlns:p188="http://schemas.microsoft.com/office/powerpoint/2018/8/main">
  <p188:cm id="{89F6A351-F62B-49CA-9E7E-22593AEFAC34}" authorId="{30C7B1CD-4057-1E2B-73DD-4501CB4A7076}" status="resolved" created="2024-01-05T19:30:31.889" complete="100000">
    <ac:txMkLst xmlns:ac="http://schemas.microsoft.com/office/drawing/2013/main/command">
      <pc:docMk xmlns:pc="http://schemas.microsoft.com/office/powerpoint/2013/main/command"/>
      <pc:sldMk xmlns:pc="http://schemas.microsoft.com/office/powerpoint/2013/main/command" cId="3254150696" sldId="344"/>
      <ac:spMk id="2" creationId="{ACE179D7-509C-84BD-3DFF-0BC5F4BAB40A}"/>
      <ac:txMk cp="0">
        <ac:context len="57" hash="472213130"/>
      </ac:txMk>
    </ac:txMkLst>
    <p188:pos x="9780233" y="547456"/>
    <p188:txBody>
      <a:bodyPr/>
      <a:lstStyle/>
      <a:p>
        <a:r>
          <a:rPr lang="en-US"/>
          <a:t>How do we probe LTT1445Ab's atmosphere?​</a:t>
        </a:r>
      </a:p>
    </p188:txBody>
  </p188:cm>
  <p188:cm id="{616E1FDF-F4F0-41D9-A96C-41B6EF7F0956}" authorId="{3D408CB6-42C4-2C36-A133-015CBD34CFFA}" status="resolved" created="2024-01-05T19:51:49.727" complete="100000">
    <ac:deMkLst xmlns:ac="http://schemas.microsoft.com/office/drawing/2013/main/command">
      <pc:docMk xmlns:pc="http://schemas.microsoft.com/office/powerpoint/2013/main/command"/>
      <pc:sldMk xmlns:pc="http://schemas.microsoft.com/office/powerpoint/2013/main/command" cId="3254150696" sldId="344"/>
      <ac:spMk id="10" creationId="{5F162DB0-9B31-A5D3-E37E-B98A33890422}"/>
    </ac:deMkLst>
    <p188:txBody>
      <a:bodyPr/>
      <a:lstStyle/>
      <a:p>
        <a:r>
          <a:rPr lang="en-US"/>
          <a:t>It might provide a little more context to say something like "During secondary eclipse, we see the planet's thermal emission disappear." to get the idea across of what you're able to detect.</a:t>
        </a:r>
      </a:p>
    </p188:txBody>
  </p188:cm>
  <p188:cm id="{D924E69E-357E-4B9D-966D-98B2E56ED3E9}" authorId="{3D408CB6-42C4-2C36-A133-015CBD34CFFA}" status="resolved" created="2024-01-05T19:56:59.420" complete="100000">
    <ac:deMkLst xmlns:ac="http://schemas.microsoft.com/office/drawing/2013/main/command">
      <pc:docMk xmlns:pc="http://schemas.microsoft.com/office/powerpoint/2013/main/command"/>
      <pc:sldMk xmlns:pc="http://schemas.microsoft.com/office/powerpoint/2013/main/command" cId="3254150696" sldId="344"/>
      <ac:spMk id="2" creationId="{ACE179D7-509C-84BD-3DFF-0BC5F4BAB40A}"/>
    </ac:deMkLst>
    <p188:txBody>
      <a:bodyPr/>
      <a:lstStyle/>
      <a:p>
        <a:r>
          <a:rPr lang="en-US"/>
          <a:t>You have three slides with the same title. The framing question is good (and I think I even suggested to you at some point that it can help to use questions as slide titles), but given the time crunch you might use these a little more efficiently with statements: "We use thermal emission to probe LTT1445Ab's atmosphere."</a:t>
        </a:r>
      </a:p>
    </p188:txBody>
  </p188:cm>
</p188:cmLst>
</file>

<file path=ppt/comments/modernComment_15A_A0E5F852.xml><?xml version="1.0" encoding="utf-8"?>
<p188:cmLst xmlns:a="http://schemas.openxmlformats.org/drawingml/2006/main" xmlns:r="http://schemas.openxmlformats.org/officeDocument/2006/relationships" xmlns:p188="http://schemas.microsoft.com/office/powerpoint/2018/8/main">
  <p188:cm id="{148CD44D-4D67-448D-900D-264F9155B454}" authorId="{30C7B1CD-4057-1E2B-73DD-4501CB4A7076}" status="resolved" created="2024-01-05T10:35:06.467" complete="100000">
    <pc:sldMkLst xmlns:pc="http://schemas.microsoft.com/office/powerpoint/2013/main/command">
      <pc:docMk/>
      <pc:sldMk cId="2699425874" sldId="346"/>
    </pc:sldMkLst>
    <p188:txBody>
      <a:bodyPr/>
      <a:lstStyle/>
      <a:p>
        <a:r>
          <a:rPr lang="en-US"/>
          <a:t>This is a key piece that the audience needs to understand before they can understand your results. I think you are doing a really good job of connecting all the pieces together!
One small suggestion since this is for a presentation and not a paper is to write "Mercury-like" (in red) and "Venus-like" (in purple) next to the lines on the plot instead of in a legend. Then the viewer can sort of read across from the thick atmosphere, to the purple line, to the little picture of Venus. </a:t>
        </a:r>
      </a:p>
    </p188:txBody>
  </p188:cm>
  <p188:cm id="{05965597-D4D7-480B-9C21-E7C8A27D64E2}" authorId="{3D408CB6-42C4-2C36-A133-015CBD34CFFA}" status="resolved" created="2024-01-05T19:59:28.516" complete="100000">
    <ac:deMkLst xmlns:ac="http://schemas.microsoft.com/office/drawing/2013/main/command">
      <pc:docMk xmlns:pc="http://schemas.microsoft.com/office/powerpoint/2013/main/command"/>
      <pc:sldMk xmlns:pc="http://schemas.microsoft.com/office/powerpoint/2013/main/command" cId="2699425874" sldId="346"/>
      <ac:picMk id="28" creationId="{70932B68-D605-C203-C289-B03DDB3B6FFA}"/>
    </ac:deMkLst>
    <p188:replyLst>
      <p188:reply id="{3CB6AB61-B5D8-4CA6-A41B-F365B3DDC2F0}" authorId="{3D408CB6-42C4-2C36-A133-015CBD34CFFA}" created="2024-01-05T20:00:50.314">
        <p188:txBody>
          <a:bodyPr/>
          <a:lstStyle/>
          <a:p>
            <a:r>
              <a:rPr lang="en-US"/>
              <a:t>I'm making a copy of this slide to try to restructure it, right after this.</a:t>
            </a:r>
          </a:p>
        </p188:txBody>
      </p188:reply>
      <p188:reply id="{8F0FDEE0-935A-4F25-ABCD-4B5A60FF49BF}" authorId="{3D408CB6-42C4-2C36-A133-015CBD34CFFA}" created="2024-01-05T20:18:47.098">
        <p188:txBody>
          <a:bodyPr/>
          <a:lstStyle/>
          <a:p>
            <a:r>
              <a:rPr lang="en-US"/>
              <a:t>Maybe take a look at the next slide and let me know what you think?</a:t>
            </a:r>
          </a:p>
        </p188:txBody>
      </p188:reply>
      <p188:reply id="{50889EA0-55DE-4805-B29A-C340E5402F1E}" authorId="{3D408CB6-42C4-2C36-A133-015CBD34CFFA}" created="2024-01-05T20:23:27.728">
        <p188:txBody>
          <a:bodyPr/>
          <a:lstStyle/>
          <a:p>
            <a:r>
              <a:rPr lang="en-US"/>
              <a:t>Oh gosh darn it, nevermind. When I actually presented your slide, I saw how you built it up, which made perfect sense. Your verson is better!</a:t>
            </a:r>
          </a:p>
        </p188:txBody>
      </p188:reply>
      <p188:reply id="{73EDEAC7-6EED-4C70-84DD-1FB573BD3004}" authorId="{3D408CB6-42C4-2C36-A133-015CBD34CFFA}" created="2024-01-05T20:23:54.431">
        <p188:txBody>
          <a:bodyPr/>
          <a:lstStyle/>
          <a:p>
            <a:r>
              <a:rPr lang="en-US"/>
              <a:t>Ignore my version! Go with yours!</a:t>
            </a:r>
          </a:p>
        </p188:txBody>
      </p188:reply>
    </p188:replyLst>
    <p188:txBody>
      <a:bodyPr/>
      <a:lstStyle/>
      <a:p>
        <a:r>
          <a:rPr lang="en-US"/>
          <a:t>I think this is almost there! But, there's so much going on, that we need to do a bit more visually to make it easy to parse. </a:t>
        </a:r>
      </a:p>
    </p188:txBody>
  </p188:cm>
</p188:cmLst>
</file>

<file path=ppt/comments/modernComment_15B_910C3495.xml><?xml version="1.0" encoding="utf-8"?>
<p188:cmLst xmlns:a="http://schemas.openxmlformats.org/drawingml/2006/main" xmlns:r="http://schemas.openxmlformats.org/officeDocument/2006/relationships" xmlns:p188="http://schemas.microsoft.com/office/powerpoint/2018/8/main">
  <p188:cm id="{FEFA2A4C-C630-4788-8A67-37D8E3D5834B}" authorId="{3D408CB6-42C4-2C36-A133-015CBD34CFFA}" status="resolved" created="2024-01-05T19:58:03.046" complete="100000">
    <ac:deMkLst xmlns:ac="http://schemas.microsoft.com/office/drawing/2013/main/command">
      <pc:docMk xmlns:pc="http://schemas.microsoft.com/office/powerpoint/2013/main/command"/>
      <pc:sldMk xmlns:pc="http://schemas.microsoft.com/office/powerpoint/2013/main/command" cId="2433496213" sldId="347"/>
      <ac:spMk id="2" creationId="{ACE179D7-509C-84BD-3DFF-0BC5F4BAB40A}"/>
    </ac:deMkLst>
    <p188:txBody>
      <a:bodyPr/>
      <a:lstStyle/>
      <a:p>
        <a:r>
          <a:rPr lang="en-US"/>
          <a:t>Here, you might add a bit with changing this to something like "The eclipse depth tells us the dayside temperature."</a:t>
        </a:r>
      </a:p>
    </p188:txBody>
  </p188:cm>
</p188:cmLst>
</file>

<file path=ppt/comments/modernComment_166_3E2B3534.xml><?xml version="1.0" encoding="utf-8"?>
<p188:cmLst xmlns:a="http://schemas.openxmlformats.org/drawingml/2006/main" xmlns:r="http://schemas.openxmlformats.org/officeDocument/2006/relationships" xmlns:p188="http://schemas.microsoft.com/office/powerpoint/2018/8/main">
  <p188:cm id="{903D40BB-CC1E-504B-85EE-BDC93F9D33C6}" authorId="{AB2A9CF1-F7B5-8B10-0B95-9BFF1022A16B}" status="resolved" created="2025-01-06T17:27:45.819" complete="100000">
    <ac:deMkLst xmlns:ac="http://schemas.microsoft.com/office/drawing/2013/main/command">
      <pc:docMk xmlns:pc="http://schemas.microsoft.com/office/powerpoint/2013/main/command"/>
      <pc:sldMk xmlns:pc="http://schemas.microsoft.com/office/powerpoint/2013/main/command" cId="1043019060" sldId="358"/>
      <ac:spMk id="2" creationId="{7CA6FA4A-9761-F23A-002C-52D1435791F9}"/>
    </ac:deMkLst>
    <p188:txBody>
      <a:bodyPr/>
      <a:lstStyle/>
      <a:p>
        <a:r>
          <a:rPr lang="en-US"/>
          <a:t>title is 1 sentence summary of the</a:t>
        </a:r>
      </a:p>
    </p188:txBody>
  </p188:cm>
</p188:cmLst>
</file>

<file path=ppt/comments/modernComment_167_F5697B17.xml><?xml version="1.0" encoding="utf-8"?>
<p188:cmLst xmlns:a="http://schemas.openxmlformats.org/drawingml/2006/main" xmlns:r="http://schemas.openxmlformats.org/officeDocument/2006/relationships" xmlns:p188="http://schemas.microsoft.com/office/powerpoint/2018/8/main">
  <p188:cm id="{B5E631C1-5645-954C-A627-2DE7D11C9924}" authorId="{AB2A9CF1-F7B5-8B10-0B95-9BFF1022A16B}" status="resolved" created="2025-01-06T17:25:06.992" complete="100000">
    <pc:sldMkLst xmlns:pc="http://schemas.microsoft.com/office/powerpoint/2013/main/command">
      <pc:docMk/>
      <pc:sldMk cId="4117330711" sldId="359"/>
    </pc:sldMkLst>
    <p188:txBody>
      <a:bodyPr/>
      <a:lstStyle/>
      <a:p>
        <a:r>
          <a:rPr lang="en-US"/>
          <a:t>decompose 1) 2d with solar system planets 2) best fit R</a:t>
        </a:r>
      </a:p>
    </p188:txBody>
  </p188:cm>
</p188:cmLst>
</file>

<file path=ppt/comments/modernComment_168_5100F6E5.xml><?xml version="1.0" encoding="utf-8"?>
<p188:cmLst xmlns:a="http://schemas.openxmlformats.org/drawingml/2006/main" xmlns:r="http://schemas.openxmlformats.org/officeDocument/2006/relationships" xmlns:p188="http://schemas.microsoft.com/office/powerpoint/2018/8/main">
  <p188:cm id="{5F7BBDB6-48F7-6942-88BC-EAD900072DEE}" authorId="{AB2A9CF1-F7B5-8B10-0B95-9BFF1022A16B}" status="resolved" created="2025-01-06T17:25:21.771" complete="100000">
    <ac:deMkLst xmlns:ac="http://schemas.microsoft.com/office/drawing/2013/main/command">
      <pc:docMk xmlns:pc="http://schemas.microsoft.com/office/powerpoint/2013/main/command"/>
      <pc:sldMk xmlns:pc="http://schemas.microsoft.com/office/powerpoint/2013/main/command" cId="1359017701" sldId="360"/>
      <ac:picMk id="7" creationId="{80B549B1-A8F7-2350-2579-186C5A5929BC}"/>
    </ac:deMkLst>
    <p188:replyLst>
      <p188:reply id="{18410DF9-3F77-004F-9E8E-14951A845A4E}" authorId="{AB2A9CF1-F7B5-8B10-0B95-9BFF1022A16B}" created="2025-01-06T17:29:23.377">
        <p188:txBody>
          <a:bodyPr/>
          <a:lstStyle/>
          <a:p>
            <a:r>
              <a:rPr lang="en-US"/>
              <a:t>&lt;left&gt; we don’t see an absorption features expected from thick atm. &lt;right&gt; The temperature is consistent with bare-rock</a:t>
            </a:r>
          </a:p>
        </p188:txBody>
      </p188:reply>
    </p188:replyLst>
    <p188:txBody>
      <a:bodyPr/>
      <a:lstStyle/>
      <a:p>
        <a:r>
          <a:rPr lang="en-US"/>
          <a:t>cut it in half</a:t>
        </a:r>
      </a:p>
    </p188:txBody>
  </p188:cm>
  <p188:cm id="{20EA8A54-FCB6-0643-9A23-3D96C45EA00D}" authorId="{AB2A9CF1-F7B5-8B10-0B95-9BFF1022A16B}" status="resolved" created="2025-01-10T15:51:18.131" complete="100000">
    <pc:sldMkLst xmlns:pc="http://schemas.microsoft.com/office/powerpoint/2013/main/command">
      <pc:docMk/>
      <pc:sldMk cId="1359017701" sldId="360"/>
    </pc:sldMkLst>
    <p188:txBody>
      <a:bodyPr/>
      <a:lstStyle/>
      <a:p>
        <a:r>
          <a:rPr lang="en-US"/>
          <a:t>add more arrow/highlight</a:t>
        </a:r>
      </a:p>
    </p188:txBody>
  </p188:cm>
</p188:cmLst>
</file>

<file path=ppt/comments/modernComment_171_65E1B62D.xml><?xml version="1.0" encoding="utf-8"?>
<p188:cmLst xmlns:a="http://schemas.openxmlformats.org/drawingml/2006/main" xmlns:r="http://schemas.openxmlformats.org/officeDocument/2006/relationships" xmlns:p188="http://schemas.microsoft.com/office/powerpoint/2018/8/main">
  <p188:cm id="{BFC42799-AF4E-5E4B-9893-A72C97D64CB5}" authorId="{AB2A9CF1-F7B5-8B10-0B95-9BFF1022A16B}" status="resolved" created="2025-01-05T17:43:24.654" complete="100000">
    <ac:deMkLst xmlns:ac="http://schemas.microsoft.com/office/drawing/2013/main/command">
      <pc:docMk xmlns:pc="http://schemas.microsoft.com/office/powerpoint/2013/main/command"/>
      <pc:sldMk xmlns:pc="http://schemas.microsoft.com/office/powerpoint/2013/main/command" cId="950014091" sldId="327"/>
      <ac:picMk id="23" creationId="{C8CFE64D-CE62-0D92-A9F1-AC60C94857B3}"/>
    </ac:deMkLst>
    <p188:txBody>
      <a:bodyPr/>
      <a:lstStyle/>
      <a:p>
        <a:r>
          <a:rPr lang="en-US"/>
          <a:t>decompose the plot 1) 55 cencri e 2) cooler dayside</a:t>
        </a:r>
      </a:p>
    </p188:txBody>
  </p188:cm>
</p188:cmLst>
</file>

<file path=ppt/comments/modernComment_178_CC899561.xml><?xml version="1.0" encoding="utf-8"?>
<p188:cmLst xmlns:a="http://schemas.openxmlformats.org/drawingml/2006/main" xmlns:r="http://schemas.openxmlformats.org/officeDocument/2006/relationships" xmlns:p188="http://schemas.microsoft.com/office/powerpoint/2018/8/main">
  <p188:cm id="{C4F4C463-21EB-624F-B800-2F7524930A5A}" authorId="{AB2A9CF1-F7B5-8B10-0B95-9BFF1022A16B}" status="resolved" created="2025-01-06T17:27:45.819">
    <ac:deMkLst xmlns:ac="http://schemas.microsoft.com/office/drawing/2013/main/command">
      <pc:docMk xmlns:pc="http://schemas.microsoft.com/office/powerpoint/2013/main/command"/>
      <pc:sldMk xmlns:pc="http://schemas.microsoft.com/office/powerpoint/2013/main/command" cId="3431568737" sldId="376"/>
      <ac:spMk id="2" creationId="{270B1CD7-2F20-EAE9-D8B6-456F91A80FDB}"/>
    </ac:deMkLst>
    <p188:txBody>
      <a:bodyPr/>
      <a:lstStyle/>
      <a:p>
        <a:r>
          <a:rPr lang="en-US"/>
          <a:t>title is 1 sentence summary of the</a:t>
        </a:r>
      </a:p>
    </p188:txBody>
  </p188:cm>
</p188:cmLst>
</file>

<file path=ppt/comments/modernComment_17A_62234102.xml><?xml version="1.0" encoding="utf-8"?>
<p188:cmLst xmlns:a="http://schemas.openxmlformats.org/drawingml/2006/main" xmlns:r="http://schemas.openxmlformats.org/officeDocument/2006/relationships" xmlns:p188="http://schemas.microsoft.com/office/powerpoint/2018/8/main">
  <p188:cm id="{2602BB43-CCD7-A944-9A3A-E62F2E8D6545}" authorId="{AB2A9CF1-F7B5-8B10-0B95-9BFF1022A16B}" status="resolved" created="2025-01-06T17:27:45.819">
    <ac:deMkLst xmlns:ac="http://schemas.microsoft.com/office/drawing/2013/main/command">
      <pc:docMk xmlns:pc="http://schemas.microsoft.com/office/powerpoint/2013/main/command"/>
      <pc:sldMk xmlns:pc="http://schemas.microsoft.com/office/powerpoint/2013/main/command" cId="1646477570" sldId="378"/>
      <ac:spMk id="2" creationId="{4AED50F1-6A8A-912A-E494-25DF7396763F}"/>
    </ac:deMkLst>
    <p188:txBody>
      <a:bodyPr/>
      <a:lstStyle/>
      <a:p>
        <a:r>
          <a:rPr lang="en-US"/>
          <a:t>title is 1 sentence summary of the</a:t>
        </a:r>
      </a:p>
    </p188:txBody>
  </p188:cm>
</p188:cmLst>
</file>

<file path=ppt/comments/modernComment_17C_A4133EC.xml><?xml version="1.0" encoding="utf-8"?>
<p188:cmLst xmlns:a="http://schemas.openxmlformats.org/drawingml/2006/main" xmlns:r="http://schemas.openxmlformats.org/officeDocument/2006/relationships" xmlns:p188="http://schemas.microsoft.com/office/powerpoint/2018/8/main">
  <p188:cm id="{D160029E-72D9-6045-BBF6-E9CF41EF736E}" authorId="{AB2A9CF1-F7B5-8B10-0B95-9BFF1022A16B}" status="resolved" created="2025-01-06T17:05:47.711">
    <ac:txMkLst xmlns:ac="http://schemas.microsoft.com/office/drawing/2013/main/command">
      <pc:docMk xmlns:pc="http://schemas.microsoft.com/office/powerpoint/2013/main/command"/>
      <pc:sldMk xmlns:pc="http://schemas.microsoft.com/office/powerpoint/2013/main/command" cId="172045292" sldId="380"/>
      <ac:spMk id="2" creationId="{9457C40E-9F49-7C95-2D6D-9368DE136BCA}"/>
      <ac:txMk cp="95">
        <ac:context len="7" hash="749303156"/>
      </ac:txMk>
    </ac:txMkLst>
    <p188:txBody>
      <a:bodyPr/>
      <a:lstStyle/>
      <a:p>
        <a:r>
          <a:rPr lang="en-US"/>
          <a:t>summarize key ideas
 - cool (431 K)
 - close (6.9 pc)
 - rocky (radius,mass)
 - around M-dwarf (Radius,mass)
</a:t>
        </a:r>
      </a:p>
    </p188:txBody>
  </p188:cm>
</p188:cmLst>
</file>

<file path=ppt/comments/modernComment_17D_2A42ED4A.xml><?xml version="1.0" encoding="utf-8"?>
<p188:cmLst xmlns:a="http://schemas.openxmlformats.org/drawingml/2006/main" xmlns:r="http://schemas.openxmlformats.org/officeDocument/2006/relationships" xmlns:p188="http://schemas.microsoft.com/office/powerpoint/2018/8/main">
  <p188:cm id="{9BD9B6D9-9D3E-9840-BDA9-2803DCD14ACC}" authorId="{AB2A9CF1-F7B5-8B10-0B95-9BFF1022A16B}" status="resolved" created="2025-01-05T17:43:24.654">
    <ac:deMkLst xmlns:ac="http://schemas.microsoft.com/office/drawing/2013/main/command">
      <pc:docMk xmlns:pc="http://schemas.microsoft.com/office/powerpoint/2013/main/command"/>
      <pc:sldMk xmlns:pc="http://schemas.microsoft.com/office/powerpoint/2013/main/command" cId="950014091" sldId="327"/>
      <ac:picMk id="23" creationId="{C8CFE64D-CE62-0D92-A9F1-AC60C94857B3}"/>
    </ac:deMkLst>
    <p188:txBody>
      <a:bodyPr/>
      <a:lstStyle/>
      <a:p>
        <a:r>
          <a:rPr lang="en-US"/>
          <a:t>decompose the plot 1) 55 cencri e 2) cooler dayside</a:t>
        </a:r>
      </a:p>
    </p188:txBody>
  </p188:cm>
</p188:cmLst>
</file>

<file path=ppt/comments/modernComment_18A_AD84433C.xml><?xml version="1.0" encoding="utf-8"?>
<p188:cmLst xmlns:a="http://schemas.openxmlformats.org/drawingml/2006/main" xmlns:r="http://schemas.openxmlformats.org/officeDocument/2006/relationships" xmlns:p188="http://schemas.microsoft.com/office/powerpoint/2018/8/main">
  <p188:cm id="{1BC19719-1BBA-2E44-A667-7F53BE9561B2}" authorId="{AB2A9CF1-F7B5-8B10-0B95-9BFF1022A16B}" status="resolved" created="2025-01-05T17:43:24.654">
    <ac:deMkLst xmlns:ac="http://schemas.microsoft.com/office/drawing/2013/main/command">
      <pc:docMk xmlns:pc="http://schemas.microsoft.com/office/powerpoint/2013/main/command"/>
      <pc:sldMk xmlns:pc="http://schemas.microsoft.com/office/powerpoint/2013/main/command" cId="950014091" sldId="327"/>
      <ac:picMk id="23" creationId="{C8CFE64D-CE62-0D92-A9F1-AC60C94857B3}"/>
    </ac:deMkLst>
    <p188:txBody>
      <a:bodyPr/>
      <a:lstStyle/>
      <a:p>
        <a:r>
          <a:rPr lang="en-US"/>
          <a:t>decompose the plot 1) 55 cencri e 2) cooler dayside</a:t>
        </a:r>
      </a:p>
    </p188:txBody>
  </p188:cm>
</p188:cmLst>
</file>

<file path=ppt/comments/modernComment_4E6_E22FAC7.xml><?xml version="1.0" encoding="utf-8"?>
<p188:cmLst xmlns:a="http://schemas.openxmlformats.org/drawingml/2006/main" xmlns:r="http://schemas.openxmlformats.org/officeDocument/2006/relationships" xmlns:p188="http://schemas.microsoft.com/office/powerpoint/2018/8/main">
  <p188:cm id="{6468C3EE-F5A6-4D1B-8EA9-6FFB98C4271A}" authorId="{854E8C69-4328-D597-8B4A-6267AC69C200}" status="resolved" created="2024-05-02T10:22:42.665">
    <pc:sldMkLst xmlns:pc="http://schemas.microsoft.com/office/powerpoint/2013/main/command">
      <pc:docMk/>
      <pc:sldMk cId="237173447" sldId="1254"/>
    </pc:sldMkLst>
    <p188:txBody>
      <a:bodyPr/>
      <a:lstStyle/>
      <a:p>
        <a:r>
          <a:rPr lang="en-US"/>
          <a:t>Remember to emphasize that these are much larger planets than Earth (more like Jupiters)</a:t>
        </a:r>
      </a:p>
    </p188:txBody>
  </p188:cm>
</p188:cmLst>
</file>

<file path=ppt/comments/modernComment_4E7_D14B4792.xml><?xml version="1.0" encoding="utf-8"?>
<p188:cmLst xmlns:a="http://schemas.openxmlformats.org/drawingml/2006/main" xmlns:r="http://schemas.openxmlformats.org/officeDocument/2006/relationships" xmlns:p188="http://schemas.microsoft.com/office/powerpoint/2018/8/main">
  <p188:cm id="{CC43E617-2215-4472-9F0F-CAC9C877AB45}" authorId="{854E8C69-4328-D597-8B4A-6267AC69C200}" created="2024-05-02T10:22:59.275">
    <pc:sldMkLst xmlns:pc="http://schemas.microsoft.com/office/powerpoint/2013/main/command">
      <pc:docMk/>
      <pc:sldMk cId="3511371666" sldId="1255"/>
    </pc:sldMkLst>
    <p188:txBody>
      <a:bodyPr/>
      <a:lstStyle/>
      <a:p>
        <a:r>
          <a:rPr lang="en-US"/>
          <a:t>Cool animation!</a:t>
        </a:r>
      </a:p>
    </p188:txBody>
  </p188:cm>
</p188:cmLst>
</file>

<file path=ppt/comments/modernComment_4F0_701DBE7A.xml><?xml version="1.0" encoding="utf-8"?>
<p188:cmLst xmlns:a="http://schemas.openxmlformats.org/drawingml/2006/main" xmlns:r="http://schemas.openxmlformats.org/officeDocument/2006/relationships" xmlns:p188="http://schemas.microsoft.com/office/powerpoint/2018/8/main">
  <p188:cm id="{8873673B-096E-4EBE-A715-794560BF4921}" authorId="{854E8C69-4328-D597-8B4A-6267AC69C200}" status="resolved" created="2024-05-02T10:25:06.093">
    <pc:sldMkLst xmlns:pc="http://schemas.microsoft.com/office/powerpoint/2013/main/command">
      <pc:docMk/>
      <pc:sldMk cId="1880997498" sldId="1264"/>
    </pc:sldMkLst>
    <p188:txBody>
      <a:bodyPr/>
      <a:lstStyle/>
      <a:p>
        <a:r>
          <a:rPr lang="en-US"/>
          <a:t>Citation should be "Diamond-Lowe, H" or just "Diamond-Lowe". 
Remember to change at the end to "Lustig-Yaeger" for LHS 475b</a:t>
        </a:r>
      </a:p>
    </p188:txBody>
  </p188:cm>
</p188:cmLst>
</file>

<file path=ppt/comments/modernComment_4F7_A80BB8C0.xml><?xml version="1.0" encoding="utf-8"?>
<p188:cmLst xmlns:a="http://schemas.openxmlformats.org/drawingml/2006/main" xmlns:r="http://schemas.openxmlformats.org/officeDocument/2006/relationships" xmlns:p188="http://schemas.microsoft.com/office/powerpoint/2018/8/main">
  <p188:cm id="{D9ADB3E7-0DE4-8947-BF5B-8B140CA6A035}" authorId="{854E8C69-4328-D597-8B4A-6267AC69C200}" created="2024-05-02T10:22:59.275">
    <pc:sldMkLst xmlns:pc="http://schemas.microsoft.com/office/powerpoint/2013/main/command">
      <pc:docMk/>
      <pc:sldMk cId="3511371666" sldId="1255"/>
    </pc:sldMkLst>
    <p188:txBody>
      <a:bodyPr/>
      <a:lstStyle/>
      <a:p>
        <a:r>
          <a:rPr lang="en-US"/>
          <a:t>Cool animation!</a:t>
        </a:r>
      </a:p>
    </p188:txBody>
  </p188:cm>
</p188:cmLst>
</file>

<file path=ppt/comments/modernComment_4F8_9A9623B0.xml><?xml version="1.0" encoding="utf-8"?>
<p188:cmLst xmlns:a="http://schemas.openxmlformats.org/drawingml/2006/main" xmlns:r="http://schemas.openxmlformats.org/officeDocument/2006/relationships" xmlns:p188="http://schemas.microsoft.com/office/powerpoint/2018/8/main">
  <p188:cm id="{E12684DF-E708-6245-841B-AABB8379DEE0}" authorId="{854E8C69-4328-D597-8B4A-6267AC69C200}" created="2024-05-02T10:22:59.275">
    <pc:sldMkLst xmlns:pc="http://schemas.microsoft.com/office/powerpoint/2013/main/command">
      <pc:docMk/>
      <pc:sldMk cId="3511371666" sldId="1255"/>
    </pc:sldMkLst>
    <p188:txBody>
      <a:bodyPr/>
      <a:lstStyle/>
      <a:p>
        <a:r>
          <a:rPr lang="en-US"/>
          <a:t>Cool animation!</a:t>
        </a:r>
      </a:p>
    </p188:txBody>
  </p188:cm>
</p188:cmLst>
</file>

<file path=ppt/comments/modernComment_4F9_5C8D514D.xml><?xml version="1.0" encoding="utf-8"?>
<p188:cmLst xmlns:a="http://schemas.openxmlformats.org/drawingml/2006/main" xmlns:r="http://schemas.openxmlformats.org/officeDocument/2006/relationships" xmlns:p188="http://schemas.microsoft.com/office/powerpoint/2018/8/main">
  <p188:cm id="{5270DDC0-C9A6-1F4C-A240-5214F2123421}" authorId="{854E8C69-4328-D597-8B4A-6267AC69C200}" created="2024-05-02T10:22:59.275">
    <pc:sldMkLst xmlns:pc="http://schemas.microsoft.com/office/powerpoint/2013/main/command">
      <pc:docMk/>
      <pc:sldMk cId="3511371666" sldId="1255"/>
    </pc:sldMkLst>
    <p188:txBody>
      <a:bodyPr/>
      <a:lstStyle/>
      <a:p>
        <a:r>
          <a:rPr lang="en-US"/>
          <a:t>Cool animation!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4EA9B-86CB-ED48-930E-4CC82458903A}" type="datetimeFigureOut">
              <a:rPr lang="en-US" smtClean="0"/>
              <a:t>5/27/25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FE44D5-FE6C-F34E-B27E-ACC2B468E406}" type="slidenum">
              <a:rPr lang="en-US" smtClean="0"/>
              <a:t>‹#›</a:t>
            </a:fld>
            <a:endParaRPr lang="en-US"/>
          </a:p>
        </p:txBody>
      </p:sp>
    </p:spTree>
    <p:extLst>
      <p:ext uri="{BB962C8B-B14F-4D97-AF65-F5344CB8AC3E}">
        <p14:creationId xmlns:p14="http://schemas.microsoft.com/office/powerpoint/2010/main" val="4260194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Good morning, everyone! Thank you </a:t>
            </a:r>
            <a:r>
              <a:rPr lang="en-US" b="0" i="0" u="none" strike="noStrike" dirty="0">
                <a:solidFill>
                  <a:srgbClr val="C00000"/>
                </a:solidFill>
                <a:effectLst/>
                <a:latin typeface="Söhne"/>
              </a:rPr>
              <a:t>for</a:t>
            </a:r>
            <a:r>
              <a:rPr lang="en-US" b="1" i="0" u="none" strike="noStrike" dirty="0">
                <a:solidFill>
                  <a:srgbClr val="C00000"/>
                </a:solidFill>
                <a:effectLst/>
                <a:latin typeface="Söhne"/>
              </a:rPr>
              <a:t> </a:t>
            </a:r>
            <a:r>
              <a:rPr lang="en-US" b="1" i="1" u="sng" strike="noStrike" dirty="0">
                <a:solidFill>
                  <a:srgbClr val="C00000"/>
                </a:solidFill>
                <a:effectLst/>
                <a:latin typeface="Söhne"/>
              </a:rPr>
              <a:t>joining me</a:t>
            </a:r>
            <a:r>
              <a:rPr lang="en-US" b="0" i="1" u="sng" strike="noStrike" dirty="0">
                <a:solidFill>
                  <a:srgbClr val="D1D5DB"/>
                </a:solidFill>
                <a:effectLst/>
                <a:latin typeface="Söhne"/>
              </a:rPr>
              <a:t> </a:t>
            </a:r>
            <a:r>
              <a:rPr lang="en-US" b="0" i="0" u="none" strike="noStrike" dirty="0">
                <a:solidFill>
                  <a:srgbClr val="D1D5DB"/>
                </a:solidFill>
                <a:effectLst/>
                <a:latin typeface="Söhne"/>
              </a:rPr>
              <a:t>today. My </a:t>
            </a:r>
            <a:r>
              <a:rPr lang="en-US" b="1" i="1" u="sng" strike="noStrike" dirty="0">
                <a:solidFill>
                  <a:srgbClr val="D1D5DB"/>
                </a:solidFill>
                <a:effectLst/>
                <a:latin typeface="Söhne"/>
              </a:rPr>
              <a:t>name</a:t>
            </a:r>
            <a:r>
              <a:rPr lang="en-US" b="0" i="0" u="none" strike="noStrike" dirty="0">
                <a:solidFill>
                  <a:srgbClr val="D1D5DB"/>
                </a:solidFill>
                <a:effectLst/>
                <a:latin typeface="Söhne"/>
              </a:rPr>
              <a:t> is Pat Wachiraphan, and I’m a </a:t>
            </a:r>
            <a:r>
              <a:rPr lang="en-US" b="1" i="1" u="sng" strike="noStrike" dirty="0">
                <a:solidFill>
                  <a:srgbClr val="D1D5DB"/>
                </a:solidFill>
                <a:effectLst/>
                <a:latin typeface="Söhne"/>
              </a:rPr>
              <a:t>PhD candidate </a:t>
            </a:r>
            <a:r>
              <a:rPr lang="en-US" b="0" i="0" u="none" strike="noStrike" dirty="0">
                <a:solidFill>
                  <a:srgbClr val="D1D5DB"/>
                </a:solidFill>
                <a:effectLst/>
                <a:latin typeface="Söhne"/>
              </a:rPr>
              <a:t>at the University of Colorado Boulder working with Dr. </a:t>
            </a:r>
            <a:r>
              <a:rPr lang="en-US" b="1" i="0" u="none" strike="noStrike" dirty="0">
                <a:solidFill>
                  <a:srgbClr val="D1D5DB"/>
                </a:solidFill>
                <a:effectLst/>
                <a:latin typeface="Söhne"/>
              </a:rPr>
              <a:t>Zach</a:t>
            </a:r>
            <a:r>
              <a:rPr lang="en-US" b="0" i="0" u="none" strike="noStrike" dirty="0">
                <a:solidFill>
                  <a:srgbClr val="D1D5DB"/>
                </a:solidFill>
                <a:effectLst/>
                <a:latin typeface="Söhne"/>
              </a:rPr>
              <a:t> Berta-Thompson and Dr. </a:t>
            </a:r>
            <a:r>
              <a:rPr lang="en-US" b="1" i="0" u="none" strike="noStrike" dirty="0">
                <a:solidFill>
                  <a:srgbClr val="D1D5DB"/>
                </a:solidFill>
                <a:effectLst/>
                <a:latin typeface="Söhne"/>
              </a:rPr>
              <a:t>Hannah</a:t>
            </a:r>
            <a:r>
              <a:rPr lang="en-US" b="0" i="0" u="none" strike="noStrike" dirty="0">
                <a:solidFill>
                  <a:srgbClr val="D1D5DB"/>
                </a:solidFill>
                <a:effectLst/>
                <a:latin typeface="Söhne"/>
              </a:rPr>
              <a:t> Diamond-Lowe. Today, I’m excited to share a </a:t>
            </a:r>
            <a:r>
              <a:rPr lang="en-US" b="1" i="0" u="none" strike="noStrike" dirty="0">
                <a:solidFill>
                  <a:srgbClr val="D1D5DB"/>
                </a:solidFill>
                <a:effectLst/>
                <a:latin typeface="Söhne"/>
              </a:rPr>
              <a:t>summary of what we learn</a:t>
            </a:r>
            <a:r>
              <a:rPr lang="en-US" b="0" i="0" u="none" strike="noStrike" dirty="0">
                <a:solidFill>
                  <a:srgbClr val="D1D5DB"/>
                </a:solidFill>
                <a:effectLst/>
                <a:latin typeface="Söhne"/>
              </a:rPr>
              <a:t> about LTT 1445A b thermal emission spectrum using JWST MIRI/LRS.</a:t>
            </a:r>
            <a:endParaRPr lang="en-US" b="1" i="1" u="sng" strike="noStrike"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6BFE44D5-FE6C-F34E-B27E-ACC2B468E406}" type="slidenum">
              <a:rPr lang="en-US" smtClean="0"/>
              <a:t>1</a:t>
            </a:fld>
            <a:endParaRPr lang="en-US"/>
          </a:p>
        </p:txBody>
      </p:sp>
    </p:spTree>
    <p:extLst>
      <p:ext uri="{BB962C8B-B14F-4D97-AF65-F5344CB8AC3E}">
        <p14:creationId xmlns:p14="http://schemas.microsoft.com/office/powerpoint/2010/main" val="3875137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FE44D5-FE6C-F34E-B27E-ACC2B468E406}" type="slidenum">
              <a:rPr lang="en-US" smtClean="0"/>
              <a:t>11</a:t>
            </a:fld>
            <a:endParaRPr lang="en-US"/>
          </a:p>
        </p:txBody>
      </p:sp>
    </p:spTree>
    <p:extLst>
      <p:ext uri="{BB962C8B-B14F-4D97-AF65-F5344CB8AC3E}">
        <p14:creationId xmlns:p14="http://schemas.microsoft.com/office/powerpoint/2010/main" val="1048344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FE44D5-FE6C-F34E-B27E-ACC2B468E406}" type="slidenum">
              <a:rPr lang="en-US" smtClean="0"/>
              <a:t>12</a:t>
            </a:fld>
            <a:endParaRPr lang="en-US"/>
          </a:p>
        </p:txBody>
      </p:sp>
    </p:spTree>
    <p:extLst>
      <p:ext uri="{BB962C8B-B14F-4D97-AF65-F5344CB8AC3E}">
        <p14:creationId xmlns:p14="http://schemas.microsoft.com/office/powerpoint/2010/main" val="3753783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FA4B7-684A-647F-DA1F-B2347D5424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8CC2FC-6328-F788-CBC7-A905F30B57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8E7512-F5B3-A57E-9A9F-F85BED1479F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975185-8FE6-8AD9-75DC-11E9E69C66BF}"/>
              </a:ext>
            </a:extLst>
          </p:cNvPr>
          <p:cNvSpPr>
            <a:spLocks noGrp="1"/>
          </p:cNvSpPr>
          <p:nvPr>
            <p:ph type="sldNum" sz="quarter" idx="5"/>
          </p:nvPr>
        </p:nvSpPr>
        <p:spPr/>
        <p:txBody>
          <a:bodyPr/>
          <a:lstStyle/>
          <a:p>
            <a:fld id="{6BFE44D5-FE6C-F34E-B27E-ACC2B468E406}" type="slidenum">
              <a:rPr lang="en-US" smtClean="0"/>
              <a:t>13</a:t>
            </a:fld>
            <a:endParaRPr lang="en-US"/>
          </a:p>
        </p:txBody>
      </p:sp>
    </p:spTree>
    <p:extLst>
      <p:ext uri="{BB962C8B-B14F-4D97-AF65-F5344CB8AC3E}">
        <p14:creationId xmlns:p14="http://schemas.microsoft.com/office/powerpoint/2010/main" val="1128999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D60DE-25EA-D868-15E5-07F7161EA2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51C8FC-AA9C-DAE4-F7EB-388D4668C6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8192A6-AC83-89F8-29DB-23F62ADC221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6E5071E-1E8C-2898-CE02-9C14B38AC39B}"/>
              </a:ext>
            </a:extLst>
          </p:cNvPr>
          <p:cNvSpPr>
            <a:spLocks noGrp="1"/>
          </p:cNvSpPr>
          <p:nvPr>
            <p:ph type="sldNum" sz="quarter" idx="5"/>
          </p:nvPr>
        </p:nvSpPr>
        <p:spPr/>
        <p:txBody>
          <a:bodyPr/>
          <a:lstStyle/>
          <a:p>
            <a:fld id="{6BFE44D5-FE6C-F34E-B27E-ACC2B468E406}" type="slidenum">
              <a:rPr lang="en-US" smtClean="0"/>
              <a:t>14</a:t>
            </a:fld>
            <a:endParaRPr lang="en-US"/>
          </a:p>
        </p:txBody>
      </p:sp>
    </p:spTree>
    <p:extLst>
      <p:ext uri="{BB962C8B-B14F-4D97-AF65-F5344CB8AC3E}">
        <p14:creationId xmlns:p14="http://schemas.microsoft.com/office/powerpoint/2010/main" val="3122239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58EF7-FF80-546A-E4F9-48A6BF60A1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0C69DA-5C6C-6A07-EA32-8211B72838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033D03-3FD3-ACF9-8997-2B59B30149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6DDCB13-0EFF-6BE7-13F8-6A37CF5889BC}"/>
              </a:ext>
            </a:extLst>
          </p:cNvPr>
          <p:cNvSpPr>
            <a:spLocks noGrp="1"/>
          </p:cNvSpPr>
          <p:nvPr>
            <p:ph type="sldNum" sz="quarter" idx="5"/>
          </p:nvPr>
        </p:nvSpPr>
        <p:spPr/>
        <p:txBody>
          <a:bodyPr/>
          <a:lstStyle/>
          <a:p>
            <a:fld id="{6BFE44D5-FE6C-F34E-B27E-ACC2B468E406}" type="slidenum">
              <a:rPr lang="en-US" smtClean="0"/>
              <a:t>15</a:t>
            </a:fld>
            <a:endParaRPr lang="en-US"/>
          </a:p>
        </p:txBody>
      </p:sp>
    </p:spTree>
    <p:extLst>
      <p:ext uri="{BB962C8B-B14F-4D97-AF65-F5344CB8AC3E}">
        <p14:creationId xmlns:p14="http://schemas.microsoft.com/office/powerpoint/2010/main" val="4073170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FE44D5-FE6C-F34E-B27E-ACC2B468E406}" type="slidenum">
              <a:rPr lang="en-US" smtClean="0"/>
              <a:t>16</a:t>
            </a:fld>
            <a:endParaRPr lang="en-US"/>
          </a:p>
        </p:txBody>
      </p:sp>
    </p:spTree>
    <p:extLst>
      <p:ext uri="{BB962C8B-B14F-4D97-AF65-F5344CB8AC3E}">
        <p14:creationId xmlns:p14="http://schemas.microsoft.com/office/powerpoint/2010/main" val="3980835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C7051-F63C-8301-2055-FA51BF1C3F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7C5174-8A39-3D6C-439D-5A32E0A80D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95E6E-BBDE-EFD0-68A6-7B0BADB78871}"/>
              </a:ext>
            </a:extLst>
          </p:cNvPr>
          <p:cNvSpPr>
            <a:spLocks noGrp="1"/>
          </p:cNvSpPr>
          <p:nvPr>
            <p:ph type="body" idx="1"/>
          </p:nvPr>
        </p:nvSpPr>
        <p:spPr/>
        <p:txBody>
          <a:bodyPr/>
          <a:lstStyle/>
          <a:p>
            <a:r>
              <a:rPr lang="en-US" dirty="0"/>
              <a:t>-Morphology</a:t>
            </a:r>
          </a:p>
          <a:p>
            <a:r>
              <a:rPr lang="en-US" dirty="0"/>
              <a:t>-We will used eclipse</a:t>
            </a:r>
          </a:p>
          <a:p>
            <a:r>
              <a:rPr lang="en-US" dirty="0"/>
              <a:t>-tidally lock</a:t>
            </a:r>
          </a:p>
        </p:txBody>
      </p:sp>
      <p:sp>
        <p:nvSpPr>
          <p:cNvPr id="4" name="Slide Number Placeholder 3">
            <a:extLst>
              <a:ext uri="{FF2B5EF4-FFF2-40B4-BE49-F238E27FC236}">
                <a16:creationId xmlns:a16="http://schemas.microsoft.com/office/drawing/2014/main" id="{5899B719-79FD-A98B-B05B-0820D8077F16}"/>
              </a:ext>
            </a:extLst>
          </p:cNvPr>
          <p:cNvSpPr>
            <a:spLocks noGrp="1"/>
          </p:cNvSpPr>
          <p:nvPr>
            <p:ph type="sldNum" sz="quarter" idx="5"/>
          </p:nvPr>
        </p:nvSpPr>
        <p:spPr/>
        <p:txBody>
          <a:bodyPr/>
          <a:lstStyle/>
          <a:p>
            <a:fld id="{6BFE44D5-FE6C-F34E-B27E-ACC2B468E406}" type="slidenum">
              <a:rPr lang="en-US" smtClean="0"/>
              <a:t>17</a:t>
            </a:fld>
            <a:endParaRPr lang="en-US"/>
          </a:p>
        </p:txBody>
      </p:sp>
    </p:spTree>
    <p:extLst>
      <p:ext uri="{BB962C8B-B14F-4D97-AF65-F5344CB8AC3E}">
        <p14:creationId xmlns:p14="http://schemas.microsoft.com/office/powerpoint/2010/main" val="3235697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heat map plots</a:t>
            </a:r>
          </a:p>
        </p:txBody>
      </p:sp>
      <p:sp>
        <p:nvSpPr>
          <p:cNvPr id="4" name="Slide Number Placeholder 3"/>
          <p:cNvSpPr>
            <a:spLocks noGrp="1"/>
          </p:cNvSpPr>
          <p:nvPr>
            <p:ph type="sldNum" sz="quarter" idx="5"/>
          </p:nvPr>
        </p:nvSpPr>
        <p:spPr/>
        <p:txBody>
          <a:bodyPr/>
          <a:lstStyle/>
          <a:p>
            <a:fld id="{6BFE44D5-FE6C-F34E-B27E-ACC2B468E406}" type="slidenum">
              <a:rPr lang="en-US" smtClean="0"/>
              <a:t>18</a:t>
            </a:fld>
            <a:endParaRPr lang="en-US"/>
          </a:p>
        </p:txBody>
      </p:sp>
    </p:spTree>
    <p:extLst>
      <p:ext uri="{BB962C8B-B14F-4D97-AF65-F5344CB8AC3E}">
        <p14:creationId xmlns:p14="http://schemas.microsoft.com/office/powerpoint/2010/main" val="2953987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heat map plots</a:t>
            </a:r>
          </a:p>
        </p:txBody>
      </p:sp>
      <p:sp>
        <p:nvSpPr>
          <p:cNvPr id="4" name="Slide Number Placeholder 3"/>
          <p:cNvSpPr>
            <a:spLocks noGrp="1"/>
          </p:cNvSpPr>
          <p:nvPr>
            <p:ph type="sldNum" sz="quarter" idx="5"/>
          </p:nvPr>
        </p:nvSpPr>
        <p:spPr/>
        <p:txBody>
          <a:bodyPr/>
          <a:lstStyle/>
          <a:p>
            <a:fld id="{6BFE44D5-FE6C-F34E-B27E-ACC2B468E406}" type="slidenum">
              <a:rPr lang="en-US" smtClean="0"/>
              <a:t>19</a:t>
            </a:fld>
            <a:endParaRPr lang="en-US"/>
          </a:p>
        </p:txBody>
      </p:sp>
    </p:spTree>
    <p:extLst>
      <p:ext uri="{BB962C8B-B14F-4D97-AF65-F5344CB8AC3E}">
        <p14:creationId xmlns:p14="http://schemas.microsoft.com/office/powerpoint/2010/main" val="4289909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45E2C-0169-8110-C9C2-38805A40FA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4CB385-5FF0-3286-1E20-FB50417488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43FA87-5886-63C9-4894-EB7FC4AA00A0}"/>
              </a:ext>
            </a:extLst>
          </p:cNvPr>
          <p:cNvSpPr>
            <a:spLocks noGrp="1"/>
          </p:cNvSpPr>
          <p:nvPr>
            <p:ph type="body" idx="1"/>
          </p:nvPr>
        </p:nvSpPr>
        <p:spPr/>
        <p:txBody>
          <a:bodyPr/>
          <a:lstStyle/>
          <a:p>
            <a:r>
              <a:rPr lang="en-US" dirty="0"/>
              <a:t>-Morphology</a:t>
            </a:r>
          </a:p>
          <a:p>
            <a:r>
              <a:rPr lang="en-US" dirty="0"/>
              <a:t>-We will used eclipse</a:t>
            </a:r>
          </a:p>
          <a:p>
            <a:r>
              <a:rPr lang="en-US" dirty="0"/>
              <a:t>-tidally lock</a:t>
            </a:r>
          </a:p>
        </p:txBody>
      </p:sp>
      <p:sp>
        <p:nvSpPr>
          <p:cNvPr id="4" name="Slide Number Placeholder 3">
            <a:extLst>
              <a:ext uri="{FF2B5EF4-FFF2-40B4-BE49-F238E27FC236}">
                <a16:creationId xmlns:a16="http://schemas.microsoft.com/office/drawing/2014/main" id="{63B15468-9A54-1752-766F-67E57E5FD221}"/>
              </a:ext>
            </a:extLst>
          </p:cNvPr>
          <p:cNvSpPr>
            <a:spLocks noGrp="1"/>
          </p:cNvSpPr>
          <p:nvPr>
            <p:ph type="sldNum" sz="quarter" idx="5"/>
          </p:nvPr>
        </p:nvSpPr>
        <p:spPr/>
        <p:txBody>
          <a:bodyPr/>
          <a:lstStyle/>
          <a:p>
            <a:fld id="{6BFE44D5-FE6C-F34E-B27E-ACC2B468E406}" type="slidenum">
              <a:rPr lang="en-US" smtClean="0"/>
              <a:t>20</a:t>
            </a:fld>
            <a:endParaRPr lang="en-US"/>
          </a:p>
        </p:txBody>
      </p:sp>
    </p:spTree>
    <p:extLst>
      <p:ext uri="{BB962C8B-B14F-4D97-AF65-F5344CB8AC3E}">
        <p14:creationId xmlns:p14="http://schemas.microsoft.com/office/powerpoint/2010/main" val="1359755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Mercury no atmosphere hot dayside cold nightside.</a:t>
            </a:r>
          </a:p>
          <a:p>
            <a:r>
              <a:rPr lang="en-US" dirty="0"/>
              <a:t>- Venus thick atmosphere well distributed heat.</a:t>
            </a:r>
          </a:p>
          <a:p>
            <a:r>
              <a:rPr lang="en-US" dirty="0"/>
              <a:t>-boundary?</a:t>
            </a:r>
          </a:p>
        </p:txBody>
      </p:sp>
      <p:sp>
        <p:nvSpPr>
          <p:cNvPr id="4" name="Slide Number Placeholder 3"/>
          <p:cNvSpPr>
            <a:spLocks noGrp="1"/>
          </p:cNvSpPr>
          <p:nvPr>
            <p:ph type="sldNum" sz="quarter" idx="5"/>
          </p:nvPr>
        </p:nvSpPr>
        <p:spPr/>
        <p:txBody>
          <a:bodyPr/>
          <a:lstStyle/>
          <a:p>
            <a:fld id="{6BFE44D5-FE6C-F34E-B27E-ACC2B468E406}" type="slidenum">
              <a:rPr lang="en-US" smtClean="0"/>
              <a:t>2</a:t>
            </a:fld>
            <a:endParaRPr lang="en-US"/>
          </a:p>
        </p:txBody>
      </p:sp>
    </p:spTree>
    <p:extLst>
      <p:ext uri="{BB962C8B-B14F-4D97-AF65-F5344CB8AC3E}">
        <p14:creationId xmlns:p14="http://schemas.microsoft.com/office/powerpoint/2010/main" val="4030913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9AD02-0BB5-D919-B649-5C61A77120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30A95-FE13-2988-1A3B-FB26428EF1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B6E708-C589-C710-9EA7-D0A0D458B4B2}"/>
              </a:ext>
            </a:extLst>
          </p:cNvPr>
          <p:cNvSpPr>
            <a:spLocks noGrp="1"/>
          </p:cNvSpPr>
          <p:nvPr>
            <p:ph type="body" idx="1"/>
          </p:nvPr>
        </p:nvSpPr>
        <p:spPr/>
        <p:txBody>
          <a:bodyPr/>
          <a:lstStyle/>
          <a:p>
            <a:pPr marL="171450" indent="-171450">
              <a:buFontTx/>
              <a:buChar char="-"/>
            </a:pPr>
            <a:r>
              <a:rPr lang="en-US" dirty="0"/>
              <a:t>The first and most </a:t>
            </a:r>
            <a:r>
              <a:rPr lang="en-US" b="1" dirty="0"/>
              <a:t>straightforward</a:t>
            </a:r>
            <a:r>
              <a:rPr lang="en-US" dirty="0"/>
              <a:t> way is to obtain planet’s thermal emission spectrum and see if there is any </a:t>
            </a:r>
            <a:r>
              <a:rPr lang="en-US" b="1" dirty="0"/>
              <a:t>atmospheric absorption</a:t>
            </a:r>
            <a:r>
              <a:rPr lang="en-US" dirty="0"/>
              <a:t> feature.</a:t>
            </a:r>
          </a:p>
          <a:p>
            <a:pPr marL="171450" indent="-171450">
              <a:buFontTx/>
              <a:buChar char="-"/>
            </a:pPr>
            <a:r>
              <a:rPr lang="en-US" dirty="0"/>
              <a:t>For example, on the right are spectra of different Solar system planets </a:t>
            </a:r>
          </a:p>
          <a:p>
            <a:pPr marL="171450" indent="-171450">
              <a:buFontTx/>
              <a:buChar char="-"/>
            </a:pPr>
            <a:r>
              <a:rPr lang="en-US" dirty="0"/>
              <a:t>So, if we observe a rocky exoplanet and found an absorption feature at around </a:t>
            </a:r>
            <a:r>
              <a:rPr lang="en-US" b="1" dirty="0"/>
              <a:t>10 microns </a:t>
            </a:r>
            <a:r>
              <a:rPr lang="en-US" dirty="0"/>
              <a:t>it would indicate a presence of atmosphere though </a:t>
            </a:r>
            <a:r>
              <a:rPr lang="en-US" b="1" dirty="0"/>
              <a:t>ozone</a:t>
            </a:r>
            <a:r>
              <a:rPr lang="en-US" dirty="0"/>
              <a:t> in the atmosphere likewise for CO2 and H2O.</a:t>
            </a:r>
          </a:p>
          <a:p>
            <a:endParaRPr lang="en-US" dirty="0"/>
          </a:p>
        </p:txBody>
      </p:sp>
      <p:sp>
        <p:nvSpPr>
          <p:cNvPr id="4" name="Slide Number Placeholder 3">
            <a:extLst>
              <a:ext uri="{FF2B5EF4-FFF2-40B4-BE49-F238E27FC236}">
                <a16:creationId xmlns:a16="http://schemas.microsoft.com/office/drawing/2014/main" id="{2B5BD3CD-EC8A-FE94-F1C6-3C367DB65A39}"/>
              </a:ext>
            </a:extLst>
          </p:cNvPr>
          <p:cNvSpPr>
            <a:spLocks noGrp="1"/>
          </p:cNvSpPr>
          <p:nvPr>
            <p:ph type="sldNum" sz="quarter" idx="5"/>
          </p:nvPr>
        </p:nvSpPr>
        <p:spPr/>
        <p:txBody>
          <a:bodyPr/>
          <a:lstStyle/>
          <a:p>
            <a:fld id="{6BFE44D5-FE6C-F34E-B27E-ACC2B468E406}" type="slidenum">
              <a:rPr lang="en-US" smtClean="0"/>
              <a:t>21</a:t>
            </a:fld>
            <a:endParaRPr lang="en-US"/>
          </a:p>
        </p:txBody>
      </p:sp>
    </p:spTree>
    <p:extLst>
      <p:ext uri="{BB962C8B-B14F-4D97-AF65-F5344CB8AC3E}">
        <p14:creationId xmlns:p14="http://schemas.microsoft.com/office/powerpoint/2010/main" val="3928768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However, only planet </a:t>
            </a:r>
            <a:r>
              <a:rPr lang="en-US" b="1" dirty="0"/>
              <a:t>dayside temperature </a:t>
            </a:r>
            <a:r>
              <a:rPr lang="en-US" dirty="0"/>
              <a:t>can tell us about </a:t>
            </a:r>
            <a:r>
              <a:rPr lang="en-US" b="1" dirty="0"/>
              <a:t>the presence </a:t>
            </a:r>
            <a:r>
              <a:rPr lang="en-US" dirty="0"/>
              <a:t>of the atmosphere too</a:t>
            </a:r>
          </a:p>
          <a:p>
            <a:pPr marL="171450" indent="-171450">
              <a:buFontTx/>
              <a:buChar char="-"/>
            </a:pPr>
            <a:r>
              <a:rPr lang="en-US" dirty="0"/>
              <a:t>From </a:t>
            </a:r>
            <a:r>
              <a:rPr lang="en-US" b="1" dirty="0"/>
              <a:t>energy balance </a:t>
            </a:r>
            <a:r>
              <a:rPr lang="en-US" dirty="0"/>
              <a:t>perspective, energy radiated by the planet need to match energy absorb by the planet.</a:t>
            </a:r>
          </a:p>
          <a:p>
            <a:pPr marL="171450" indent="-171450">
              <a:buFontTx/>
              <a:buChar char="-"/>
            </a:pPr>
            <a:r>
              <a:rPr lang="en-US" dirty="0"/>
              <a:t>If we have a tidally-locked rocky planet without atmosphere and instantly reradiate heat back up (f=2/3) it would be hot on the dayside and cold on the night side as you see on temperature ratio map the left. </a:t>
            </a:r>
          </a:p>
          <a:p>
            <a:pPr marL="171450" indent="-171450">
              <a:buFontTx/>
              <a:buChar char="-"/>
            </a:pPr>
            <a:r>
              <a:rPr lang="en-US" dirty="0"/>
              <a:t>On the other hand, if planet has a thick atmosphere (f=1/4) planet will have uniform temperature though out the planet as you can see on the right.</a:t>
            </a:r>
          </a:p>
          <a:p>
            <a:pPr marL="171450" indent="-171450">
              <a:buFontTx/>
              <a:buChar char="-"/>
            </a:pPr>
            <a:r>
              <a:rPr lang="en-US" dirty="0"/>
              <a:t>In this talk, </a:t>
            </a:r>
            <a:r>
              <a:rPr lang="en-US" b="1" dirty="0" err="1"/>
              <a:t>T_max</a:t>
            </a:r>
            <a:r>
              <a:rPr lang="en-US" b="1" dirty="0"/>
              <a:t> </a:t>
            </a:r>
            <a:r>
              <a:rPr lang="en-US" dirty="0"/>
              <a:t>is the maximum dayside-integrated temperature assume f=2/3 and zero albedo.</a:t>
            </a:r>
          </a:p>
          <a:p>
            <a:pPr marL="171450" indent="-171450">
              <a:buFontTx/>
              <a:buChar char="-"/>
            </a:pPr>
            <a:r>
              <a:rPr lang="en-US" dirty="0"/>
              <a:t>Using these schematic example, we can build a simulation on what we should see when we observe dayside thermal emission spectrum of each cases.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BFE44D5-FE6C-F34E-B27E-ACC2B468E406}" type="slidenum">
              <a:rPr lang="en-US" smtClean="0"/>
              <a:t>22</a:t>
            </a:fld>
            <a:endParaRPr lang="en-US"/>
          </a:p>
        </p:txBody>
      </p:sp>
    </p:spTree>
    <p:extLst>
      <p:ext uri="{BB962C8B-B14F-4D97-AF65-F5344CB8AC3E}">
        <p14:creationId xmlns:p14="http://schemas.microsoft.com/office/powerpoint/2010/main" val="3189563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7B326-72B4-2B90-3DC4-2877D8D3EF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EEC441-A5DE-EEC1-E26B-6AA60BAAE4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9737E3-FE05-368C-44DA-959A9FA232E1}"/>
              </a:ext>
            </a:extLst>
          </p:cNvPr>
          <p:cNvSpPr>
            <a:spLocks noGrp="1"/>
          </p:cNvSpPr>
          <p:nvPr>
            <p:ph type="body" idx="1"/>
          </p:nvPr>
        </p:nvSpPr>
        <p:spPr/>
        <p:txBody>
          <a:bodyPr/>
          <a:lstStyle/>
          <a:p>
            <a:pPr marL="171450" indent="-171450">
              <a:buFontTx/>
              <a:buChar char="-"/>
            </a:pPr>
            <a:r>
              <a:rPr lang="en-US" dirty="0"/>
              <a:t>This spectroscopic light curve shows time on x-axis and wavelength on y-axis and color indicate normalized observe flux at each time and wavelength.</a:t>
            </a:r>
          </a:p>
          <a:p>
            <a:pPr marL="171450" indent="-171450">
              <a:buFontTx/>
              <a:buChar char="-"/>
            </a:pPr>
            <a:r>
              <a:rPr lang="en-US" dirty="0"/>
              <a:t>If you </a:t>
            </a:r>
            <a:r>
              <a:rPr lang="en-US" b="1" dirty="0"/>
              <a:t>slice</a:t>
            </a:r>
            <a:r>
              <a:rPr lang="en-US" dirty="0"/>
              <a:t> along x-axis you would get a light curve with secondary eclipse dip in the middle. But if you slice along y-axis, you would get a spectrum at each time.</a:t>
            </a:r>
          </a:p>
          <a:p>
            <a:pPr marL="171450" indent="-171450">
              <a:buFontTx/>
              <a:buChar char="-"/>
            </a:pPr>
            <a:r>
              <a:rPr lang="en-US" dirty="0"/>
              <a:t>In here, you can see that the out-of-eclipse baseline of bare-rock model is higher than thick atmosphere, indicate that the dayside is hotter in case of bare-rock</a:t>
            </a:r>
          </a:p>
          <a:p>
            <a:pPr marL="171450" indent="-171450">
              <a:buFontTx/>
              <a:buChar char="-"/>
            </a:pPr>
            <a:r>
              <a:rPr lang="en-US" dirty="0"/>
              <a:t>Also, as we progress toward redder wavelength, eclipse depth goes deeper as we expect from blackbody radiation.</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D85DF8A-000F-A0C1-23A2-932FCC037318}"/>
              </a:ext>
            </a:extLst>
          </p:cNvPr>
          <p:cNvSpPr>
            <a:spLocks noGrp="1"/>
          </p:cNvSpPr>
          <p:nvPr>
            <p:ph type="sldNum" sz="quarter" idx="5"/>
          </p:nvPr>
        </p:nvSpPr>
        <p:spPr/>
        <p:txBody>
          <a:bodyPr/>
          <a:lstStyle/>
          <a:p>
            <a:fld id="{6BFE44D5-FE6C-F34E-B27E-ACC2B468E406}" type="slidenum">
              <a:rPr lang="en-US" smtClean="0"/>
              <a:t>23</a:t>
            </a:fld>
            <a:endParaRPr lang="en-US"/>
          </a:p>
        </p:txBody>
      </p:sp>
    </p:spTree>
    <p:extLst>
      <p:ext uri="{BB962C8B-B14F-4D97-AF65-F5344CB8AC3E}">
        <p14:creationId xmlns:p14="http://schemas.microsoft.com/office/powerpoint/2010/main" val="138769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Likewise, planet’s bond </a:t>
            </a:r>
            <a:r>
              <a:rPr lang="en-US" b="1" dirty="0"/>
              <a:t>albedo</a:t>
            </a:r>
            <a:r>
              <a:rPr lang="en-US" dirty="0"/>
              <a:t> also plays role on how much the energy planet can absorb and as we goes from albedo = 0 (absorb everything) to 0.8 (20% absorption) planet’s dayside gets cooler.</a:t>
            </a:r>
          </a:p>
          <a:p>
            <a:r>
              <a:rPr lang="en-US" dirty="0"/>
              <a:t>- So, from </a:t>
            </a:r>
            <a:r>
              <a:rPr lang="en-US" b="1" dirty="0"/>
              <a:t>energy balance</a:t>
            </a:r>
            <a:r>
              <a:rPr lang="en-US" dirty="0"/>
              <a:t> perspective both from heat redistribution factor and bond albedo, </a:t>
            </a:r>
            <a:r>
              <a:rPr lang="en-US" b="1" dirty="0"/>
              <a:t>a hot dayside likely indicate lack of atmosphere.</a:t>
            </a:r>
          </a:p>
        </p:txBody>
      </p:sp>
      <p:sp>
        <p:nvSpPr>
          <p:cNvPr id="4" name="Slide Number Placeholder 3"/>
          <p:cNvSpPr>
            <a:spLocks noGrp="1"/>
          </p:cNvSpPr>
          <p:nvPr>
            <p:ph type="sldNum" sz="quarter" idx="5"/>
          </p:nvPr>
        </p:nvSpPr>
        <p:spPr/>
        <p:txBody>
          <a:bodyPr/>
          <a:lstStyle/>
          <a:p>
            <a:fld id="{6BFE44D5-FE6C-F34E-B27E-ACC2B468E406}" type="slidenum">
              <a:rPr lang="en-US" smtClean="0"/>
              <a:t>24</a:t>
            </a:fld>
            <a:endParaRPr lang="en-US"/>
          </a:p>
        </p:txBody>
      </p:sp>
    </p:spTree>
    <p:extLst>
      <p:ext uri="{BB962C8B-B14F-4D97-AF65-F5344CB8AC3E}">
        <p14:creationId xmlns:p14="http://schemas.microsoft.com/office/powerpoint/2010/main" val="3065328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AA194-E1B2-EE78-EDDB-F91129085E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02797-2C0F-17ED-E1F8-4AE7704C1F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28283-47CF-DA3B-E9D1-58B6714B6F13}"/>
              </a:ext>
            </a:extLst>
          </p:cNvPr>
          <p:cNvSpPr>
            <a:spLocks noGrp="1"/>
          </p:cNvSpPr>
          <p:nvPr>
            <p:ph type="body" idx="1"/>
          </p:nvPr>
        </p:nvSpPr>
        <p:spPr/>
        <p:txBody>
          <a:bodyPr/>
          <a:lstStyle/>
          <a:p>
            <a:r>
              <a:rPr lang="en-US"/>
              <a:t>Research question</a:t>
            </a:r>
          </a:p>
          <a:p>
            <a:r>
              <a:rPr lang="en-US"/>
              <a:t>- method</a:t>
            </a:r>
          </a:p>
          <a:p>
            <a:r>
              <a:rPr lang="en-US"/>
              <a:t>- target</a:t>
            </a:r>
          </a:p>
          <a:p>
            <a:r>
              <a:rPr lang="en-US"/>
              <a:t>- instrument</a:t>
            </a:r>
            <a:endParaRPr lang="en-TH"/>
          </a:p>
        </p:txBody>
      </p:sp>
      <p:sp>
        <p:nvSpPr>
          <p:cNvPr id="4" name="Slide Number Placeholder 3">
            <a:extLst>
              <a:ext uri="{FF2B5EF4-FFF2-40B4-BE49-F238E27FC236}">
                <a16:creationId xmlns:a16="http://schemas.microsoft.com/office/drawing/2014/main" id="{7FE89274-DE6F-015C-98B8-E74D464DFA3B}"/>
              </a:ext>
            </a:extLst>
          </p:cNvPr>
          <p:cNvSpPr>
            <a:spLocks noGrp="1"/>
          </p:cNvSpPr>
          <p:nvPr>
            <p:ph type="sldNum" sz="quarter" idx="5"/>
          </p:nvPr>
        </p:nvSpPr>
        <p:spPr/>
        <p:txBody>
          <a:bodyPr/>
          <a:lstStyle/>
          <a:p>
            <a:fld id="{6BFE44D5-FE6C-F34E-B27E-ACC2B468E406}" type="slidenum">
              <a:rPr lang="en-US" smtClean="0"/>
              <a:t>25</a:t>
            </a:fld>
            <a:endParaRPr lang="en-US"/>
          </a:p>
        </p:txBody>
      </p:sp>
    </p:spTree>
    <p:extLst>
      <p:ext uri="{BB962C8B-B14F-4D97-AF65-F5344CB8AC3E}">
        <p14:creationId xmlns:p14="http://schemas.microsoft.com/office/powerpoint/2010/main" val="378825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93A6B-8B8D-BFE7-EA00-0A08032471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A97283-09BA-77A6-96CB-A62925D64A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CD0DD3-55F8-5025-FF4F-B833D920B3F8}"/>
              </a:ext>
            </a:extLst>
          </p:cNvPr>
          <p:cNvSpPr>
            <a:spLocks noGrp="1"/>
          </p:cNvSpPr>
          <p:nvPr>
            <p:ph type="body" idx="1"/>
          </p:nvPr>
        </p:nvSpPr>
        <p:spPr/>
        <p:txBody>
          <a:bodyPr/>
          <a:lstStyle/>
          <a:p>
            <a:r>
              <a:rPr lang="en-US" b="0" i="0" u="none" dirty="0"/>
              <a:t>- LTT 1445A b is a rocky planet transiting M-dwarf at 6.9 pc away. It is the</a:t>
            </a:r>
            <a:r>
              <a:rPr lang="en-US" b="1" i="0" u="none" dirty="0"/>
              <a:t> outer</a:t>
            </a:r>
            <a:r>
              <a:rPr lang="en-US" b="0" i="0" u="none" dirty="0"/>
              <a:t> planet in the </a:t>
            </a:r>
            <a:r>
              <a:rPr lang="en-US" b="1" i="0" u="none" dirty="0"/>
              <a:t>triple star </a:t>
            </a:r>
            <a:r>
              <a:rPr lang="en-US" b="0" i="0" u="none" dirty="0"/>
              <a:t>system with counter part planet </a:t>
            </a:r>
            <a:r>
              <a:rPr lang="en-US" b="1" i="0" u="none" dirty="0"/>
              <a:t>LTT 1445A c </a:t>
            </a:r>
            <a:r>
              <a:rPr lang="en-US" b="0" i="0" u="none" dirty="0"/>
              <a:t>will be observed by </a:t>
            </a:r>
            <a:r>
              <a:rPr lang="en-US" b="1" i="0" u="none" dirty="0"/>
              <a:t>Rocky World DDT.</a:t>
            </a:r>
          </a:p>
          <a:p>
            <a:r>
              <a:rPr lang="en-US" b="0" i="0" u="none" dirty="0"/>
              <a:t>- LTT 1445A b is also cooler than other observed by JWST</a:t>
            </a:r>
          </a:p>
        </p:txBody>
      </p:sp>
      <p:sp>
        <p:nvSpPr>
          <p:cNvPr id="4" name="Slide Number Placeholder 3">
            <a:extLst>
              <a:ext uri="{FF2B5EF4-FFF2-40B4-BE49-F238E27FC236}">
                <a16:creationId xmlns:a16="http://schemas.microsoft.com/office/drawing/2014/main" id="{C6FAD3EF-9416-1E5B-F68A-EB56A377FEA7}"/>
              </a:ext>
            </a:extLst>
          </p:cNvPr>
          <p:cNvSpPr>
            <a:spLocks noGrp="1"/>
          </p:cNvSpPr>
          <p:nvPr>
            <p:ph type="sldNum" sz="quarter" idx="5"/>
          </p:nvPr>
        </p:nvSpPr>
        <p:spPr/>
        <p:txBody>
          <a:bodyPr/>
          <a:lstStyle/>
          <a:p>
            <a:fld id="{6BFE44D5-FE6C-F34E-B27E-ACC2B468E406}" type="slidenum">
              <a:rPr lang="en-US" smtClean="0"/>
              <a:t>26</a:t>
            </a:fld>
            <a:endParaRPr lang="en-US"/>
          </a:p>
        </p:txBody>
      </p:sp>
    </p:spTree>
    <p:extLst>
      <p:ext uri="{BB962C8B-B14F-4D97-AF65-F5344CB8AC3E}">
        <p14:creationId xmlns:p14="http://schemas.microsoft.com/office/powerpoint/2010/main" val="2247983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E2BCA-66A2-247C-BE1F-C5D59318AB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D6D737-E55A-23D0-18DE-F88BD8FD4F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E78B26-0238-FE4E-0286-2DB481724B79}"/>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a typeface="Calibri"/>
                <a:cs typeface="Calibri"/>
              </a:rPr>
              <a:t>This plot is showing a version of cosmic shoreline plot.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a typeface="Calibri"/>
                <a:cs typeface="Calibri"/>
              </a:rPr>
              <a:t>On the x-axis is estimate escape velocity of each planet (similar to </a:t>
            </a:r>
            <a:r>
              <a:rPr lang="en-US" b="1" dirty="0">
                <a:ea typeface="Calibri"/>
                <a:cs typeface="Calibri"/>
              </a:rPr>
              <a:t>ability of planet to hold an atmosphere</a:t>
            </a:r>
            <a:r>
              <a:rPr lang="en-US" dirty="0">
                <a:ea typeface="Calibri"/>
                <a:cs typeface="Calibri"/>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a typeface="Calibri"/>
                <a:cs typeface="Calibri"/>
              </a:rPr>
              <a:t>On the y-axis is estimated time-integrated XUV flux received by the planet. The exact calculation and the validity of y value is still a </a:t>
            </a:r>
            <a:r>
              <a:rPr lang="en-US" b="1" dirty="0">
                <a:ea typeface="Calibri"/>
                <a:cs typeface="Calibri"/>
              </a:rPr>
              <a:t>work in progress </a:t>
            </a:r>
            <a:r>
              <a:rPr lang="en-US" dirty="0">
                <a:ea typeface="Calibri"/>
                <a:cs typeface="Calibri"/>
              </a:rPr>
              <a:t>but this is the </a:t>
            </a:r>
            <a:r>
              <a:rPr lang="en-US" b="1" dirty="0">
                <a:ea typeface="Calibri"/>
                <a:cs typeface="Calibri"/>
              </a:rPr>
              <a:t>first proxy to determine the violence of the host star to strip away </a:t>
            </a:r>
            <a:r>
              <a:rPr lang="en-US" dirty="0">
                <a:ea typeface="Calibri"/>
                <a:cs typeface="Calibri"/>
              </a:rPr>
              <a:t>an atmosphere.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a typeface="Calibri"/>
                <a:cs typeface="Calibri"/>
              </a:rPr>
              <a:t>Blue line indicate the cosmic shoreline suggested by Zahnle &amp; Catling (2017) while gray line is the simple balance between thermal and gravitational energies. Planets on the right of this line are likely sustain atmosphere while planets on the left cannot.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a typeface="Calibri"/>
                <a:cs typeface="Calibri"/>
              </a:rPr>
              <a:t>For comparison, we put several solar system planetary bodies such as Venus, Earth, Mars, titan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a typeface="Calibri"/>
                <a:cs typeface="Calibri"/>
              </a:rPr>
              <a:t>Only Venus and Earth has 100 bar CO2 </a:t>
            </a:r>
            <a:r>
              <a:rPr lang="en-US" b="1" dirty="0">
                <a:ea typeface="Calibri"/>
                <a:cs typeface="Calibri"/>
              </a:rPr>
              <a:t>(if we consider CO2 locked in limestone in Earth ocean)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a typeface="Calibri"/>
                <a:cs typeface="Calibri"/>
              </a:rPr>
              <a:t>LTT 1445A b is one of the closest to this shoreline and determining whether or not this planet host a significant atmosphere will enable the study of the validity of the shoreline.</a:t>
            </a:r>
          </a:p>
        </p:txBody>
      </p:sp>
      <p:sp>
        <p:nvSpPr>
          <p:cNvPr id="4" name="Slide Number Placeholder 3">
            <a:extLst>
              <a:ext uri="{FF2B5EF4-FFF2-40B4-BE49-F238E27FC236}">
                <a16:creationId xmlns:a16="http://schemas.microsoft.com/office/drawing/2014/main" id="{2A19BAB1-FE35-4B6F-F0C8-D571A51795B3}"/>
              </a:ext>
            </a:extLst>
          </p:cNvPr>
          <p:cNvSpPr>
            <a:spLocks noGrp="1"/>
          </p:cNvSpPr>
          <p:nvPr>
            <p:ph type="sldNum" sz="quarter" idx="5"/>
          </p:nvPr>
        </p:nvSpPr>
        <p:spPr/>
        <p:txBody>
          <a:bodyPr/>
          <a:lstStyle/>
          <a:p>
            <a:fld id="{6BFE44D5-FE6C-F34E-B27E-ACC2B468E406}" type="slidenum">
              <a:rPr lang="en-US" smtClean="0"/>
              <a:t>27</a:t>
            </a:fld>
            <a:endParaRPr lang="en-US"/>
          </a:p>
        </p:txBody>
      </p:sp>
    </p:spTree>
    <p:extLst>
      <p:ext uri="{BB962C8B-B14F-4D97-AF65-F5344CB8AC3E}">
        <p14:creationId xmlns:p14="http://schemas.microsoft.com/office/powerpoint/2010/main" val="1618773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B2116-2DE3-D775-1151-265ACBCFF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ADC642-62B1-E962-472F-F987BA7103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060DDE-954F-54F9-EAC1-3E025807BE51}"/>
              </a:ext>
            </a:extLst>
          </p:cNvPr>
          <p:cNvSpPr>
            <a:spLocks noGrp="1"/>
          </p:cNvSpPr>
          <p:nvPr>
            <p:ph type="body" idx="1"/>
          </p:nvPr>
        </p:nvSpPr>
        <p:spPr/>
        <p:txBody>
          <a:bodyPr/>
          <a:lstStyle/>
          <a:p>
            <a:r>
              <a:rPr lang="en-US"/>
              <a:t>Research question</a:t>
            </a:r>
          </a:p>
          <a:p>
            <a:r>
              <a:rPr lang="en-US"/>
              <a:t>- method</a:t>
            </a:r>
          </a:p>
          <a:p>
            <a:r>
              <a:rPr lang="en-US"/>
              <a:t>- target</a:t>
            </a:r>
          </a:p>
          <a:p>
            <a:r>
              <a:rPr lang="en-US"/>
              <a:t>- instrument</a:t>
            </a:r>
            <a:endParaRPr lang="en-TH"/>
          </a:p>
        </p:txBody>
      </p:sp>
      <p:sp>
        <p:nvSpPr>
          <p:cNvPr id="4" name="Slide Number Placeholder 3">
            <a:extLst>
              <a:ext uri="{FF2B5EF4-FFF2-40B4-BE49-F238E27FC236}">
                <a16:creationId xmlns:a16="http://schemas.microsoft.com/office/drawing/2014/main" id="{B7F020BB-30F2-B5B0-90F8-0DF78511B37A}"/>
              </a:ext>
            </a:extLst>
          </p:cNvPr>
          <p:cNvSpPr>
            <a:spLocks noGrp="1"/>
          </p:cNvSpPr>
          <p:nvPr>
            <p:ph type="sldNum" sz="quarter" idx="5"/>
          </p:nvPr>
        </p:nvSpPr>
        <p:spPr/>
        <p:txBody>
          <a:bodyPr/>
          <a:lstStyle/>
          <a:p>
            <a:fld id="{6BFE44D5-FE6C-F34E-B27E-ACC2B468E406}" type="slidenum">
              <a:rPr lang="en-US" smtClean="0"/>
              <a:t>28</a:t>
            </a:fld>
            <a:endParaRPr lang="en-US"/>
          </a:p>
        </p:txBody>
      </p:sp>
    </p:spTree>
    <p:extLst>
      <p:ext uri="{BB962C8B-B14F-4D97-AF65-F5344CB8AC3E}">
        <p14:creationId xmlns:p14="http://schemas.microsoft.com/office/powerpoint/2010/main" val="2682260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86B88-D74D-A9A4-7510-BE2A023A0D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59902-3341-BBF0-B545-D5121D7163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3D100E-CE5B-9603-A3EA-91C6F5313F35}"/>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ea typeface="Calibri"/>
              <a:cs typeface="Calibri"/>
            </a:endParaRPr>
          </a:p>
        </p:txBody>
      </p:sp>
      <p:sp>
        <p:nvSpPr>
          <p:cNvPr id="4" name="Slide Number Placeholder 3">
            <a:extLst>
              <a:ext uri="{FF2B5EF4-FFF2-40B4-BE49-F238E27FC236}">
                <a16:creationId xmlns:a16="http://schemas.microsoft.com/office/drawing/2014/main" id="{15A08F21-6D07-9A47-7523-363A2B114746}"/>
              </a:ext>
            </a:extLst>
          </p:cNvPr>
          <p:cNvSpPr>
            <a:spLocks noGrp="1"/>
          </p:cNvSpPr>
          <p:nvPr>
            <p:ph type="sldNum" sz="quarter" idx="5"/>
          </p:nvPr>
        </p:nvSpPr>
        <p:spPr/>
        <p:txBody>
          <a:bodyPr/>
          <a:lstStyle/>
          <a:p>
            <a:fld id="{6BFE44D5-FE6C-F34E-B27E-ACC2B468E406}" type="slidenum">
              <a:rPr lang="en-US" smtClean="0"/>
              <a:t>29</a:t>
            </a:fld>
            <a:endParaRPr lang="en-US"/>
          </a:p>
        </p:txBody>
      </p:sp>
    </p:spTree>
    <p:extLst>
      <p:ext uri="{BB962C8B-B14F-4D97-AF65-F5344CB8AC3E}">
        <p14:creationId xmlns:p14="http://schemas.microsoft.com/office/powerpoint/2010/main" val="2840030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BA27A-2018-3AF2-3D24-1D5717C251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8AA5DD-3D4A-141C-E87E-9D92B8F446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19D0A-EE65-4A6F-802B-7B50F2685589}"/>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a typeface="Calibri"/>
                <a:cs typeface="Calibri"/>
              </a:rPr>
              <a:t>We observed total of </a:t>
            </a:r>
            <a:r>
              <a:rPr lang="en-US" b="1" dirty="0">
                <a:ea typeface="Calibri"/>
                <a:cs typeface="Calibri"/>
              </a:rPr>
              <a:t>3 eclipses </a:t>
            </a:r>
            <a:r>
              <a:rPr lang="en-US" dirty="0">
                <a:ea typeface="Calibri"/>
                <a:cs typeface="Calibri"/>
              </a:rPr>
              <a:t>of LTT 1445A b</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a typeface="Calibri"/>
                <a:cs typeface="Calibri"/>
              </a:rPr>
              <a:t>We then compared the results from two reduction pipeline SPARTA and Eureka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a typeface="Calibri"/>
                <a:cs typeface="Calibri"/>
              </a:rPr>
              <a:t>&lt;at </a:t>
            </a:r>
            <a:r>
              <a:rPr lang="en-US" b="1" dirty="0">
                <a:ea typeface="Calibri"/>
                <a:cs typeface="Calibri"/>
              </a:rPr>
              <a:t>this binning we are not expect to see eclipse</a:t>
            </a:r>
            <a:r>
              <a:rPr lang="en-US" dirty="0">
                <a:ea typeface="Calibri"/>
                <a:cs typeface="Calibri"/>
              </a:rPr>
              <a:t> because it is a lot less than systematics and noise level in here&gt;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a typeface="Calibri"/>
                <a:cs typeface="Calibri"/>
              </a:rPr>
              <a:t>As you can see, we are seeing a bunch of systematics which we simultaneously fit with the eclipse model.</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bg1">
                  <a:lumMod val="50000"/>
                  <a:lumOff val="50000"/>
                </a:schemeClr>
              </a:solidFill>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bg1">
                  <a:lumMod val="50000"/>
                  <a:lumOff val="50000"/>
                </a:schemeClr>
              </a:solidFill>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bg1">
                  <a:lumMod val="50000"/>
                  <a:lumOff val="50000"/>
                </a:schemeClr>
              </a:solidFill>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bg1">
                  <a:lumMod val="50000"/>
                  <a:lumOff val="50000"/>
                </a:schemeClr>
              </a:solidFill>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bg1">
                  <a:lumMod val="50000"/>
                  <a:lumOff val="50000"/>
                </a:schemeClr>
              </a:solidFill>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bg1">
                  <a:lumMod val="50000"/>
                  <a:lumOff val="50000"/>
                </a:schemeClr>
              </a:solidFill>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bg1">
                  <a:lumMod val="50000"/>
                  <a:lumOff val="50000"/>
                </a:schemeClr>
              </a:solidFill>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bg1">
                  <a:lumMod val="50000"/>
                  <a:lumOff val="50000"/>
                </a:schemeClr>
              </a:solidFill>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bg1">
                  <a:lumMod val="50000"/>
                  <a:lumOff val="50000"/>
                </a:schemeClr>
              </a:solidFill>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bg1">
                  <a:lumMod val="50000"/>
                  <a:lumOff val="50000"/>
                </a:schemeClr>
              </a:solidFill>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bg1">
                  <a:lumMod val="50000"/>
                  <a:lumOff val="50000"/>
                </a:schemeClr>
              </a:solidFill>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bg1">
                  <a:lumMod val="50000"/>
                  <a:lumOff val="50000"/>
                </a:schemeClr>
              </a:solidFill>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bg1">
                  <a:lumMod val="50000"/>
                  <a:lumOff val="50000"/>
                </a:schemeClr>
              </a:solidFill>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bg1">
                  <a:lumMod val="50000"/>
                  <a:lumOff val="50000"/>
                </a:schemeClr>
              </a:solidFill>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bg1">
                  <a:lumMod val="50000"/>
                  <a:lumOff val="50000"/>
                </a:schemeClr>
              </a:solidFill>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bg1">
                    <a:lumMod val="50000"/>
                    <a:lumOff val="50000"/>
                  </a:schemeClr>
                </a:solidFill>
                <a:ea typeface="Calibri"/>
                <a:cs typeface="Calibri"/>
              </a:rPr>
              <a:t>We also see </a:t>
            </a:r>
            <a:r>
              <a:rPr lang="en-US" b="1" dirty="0">
                <a:solidFill>
                  <a:schemeClr val="bg1">
                    <a:lumMod val="50000"/>
                    <a:lumOff val="50000"/>
                  </a:schemeClr>
                </a:solidFill>
                <a:ea typeface="Calibri"/>
                <a:cs typeface="Calibri"/>
              </a:rPr>
              <a:t>a flip of exponential ramp</a:t>
            </a:r>
            <a:r>
              <a:rPr lang="en-US" dirty="0">
                <a:solidFill>
                  <a:schemeClr val="bg1">
                    <a:lumMod val="50000"/>
                    <a:lumOff val="50000"/>
                  </a:schemeClr>
                </a:solidFill>
                <a:ea typeface="Calibri"/>
                <a:cs typeface="Calibri"/>
              </a:rPr>
              <a:t> in shadow region. such as </a:t>
            </a:r>
            <a:r>
              <a:rPr lang="en-US" b="1" dirty="0">
                <a:solidFill>
                  <a:schemeClr val="bg1">
                    <a:lumMod val="50000"/>
                    <a:lumOff val="50000"/>
                  </a:schemeClr>
                </a:solidFill>
                <a:ea typeface="Calibri"/>
                <a:cs typeface="Calibri"/>
              </a:rPr>
              <a:t>exponential ramp </a:t>
            </a:r>
            <a:r>
              <a:rPr lang="en-US" dirty="0">
                <a:solidFill>
                  <a:schemeClr val="bg1">
                    <a:lumMod val="50000"/>
                    <a:lumOff val="50000"/>
                  </a:schemeClr>
                </a:solidFill>
                <a:ea typeface="Calibri"/>
                <a:cs typeface="Calibri"/>
              </a:rPr>
              <a:t>at the start of observation This shadow region have been seen by several but not all MIRI/LRS observation. We then, exclude them from our final analysis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bg1">
                    <a:lumMod val="50000"/>
                    <a:lumOff val="50000"/>
                  </a:schemeClr>
                </a:solidFill>
                <a:ea typeface="Calibri"/>
                <a:cs typeface="Calibri"/>
              </a:rPr>
              <a:t>We also see a </a:t>
            </a:r>
            <a:r>
              <a:rPr lang="en-US" b="1" dirty="0">
                <a:solidFill>
                  <a:schemeClr val="bg1">
                    <a:lumMod val="50000"/>
                    <a:lumOff val="50000"/>
                  </a:schemeClr>
                </a:solidFill>
                <a:ea typeface="Calibri"/>
                <a:cs typeface="Calibri"/>
              </a:rPr>
              <a:t>mysteries jump in </a:t>
            </a:r>
            <a:r>
              <a:rPr lang="en-US" dirty="0">
                <a:solidFill>
                  <a:schemeClr val="bg1">
                    <a:lumMod val="50000"/>
                    <a:lumOff val="50000"/>
                  </a:schemeClr>
                </a:solidFill>
                <a:ea typeface="Calibri"/>
                <a:cs typeface="Calibri"/>
              </a:rPr>
              <a:t>visit 3. We then, cut off the data before the jump.</a:t>
            </a:r>
          </a:p>
        </p:txBody>
      </p:sp>
      <p:sp>
        <p:nvSpPr>
          <p:cNvPr id="4" name="Slide Number Placeholder 3">
            <a:extLst>
              <a:ext uri="{FF2B5EF4-FFF2-40B4-BE49-F238E27FC236}">
                <a16:creationId xmlns:a16="http://schemas.microsoft.com/office/drawing/2014/main" id="{2AD0B910-1C2E-7D12-DD3E-0A7160972856}"/>
              </a:ext>
            </a:extLst>
          </p:cNvPr>
          <p:cNvSpPr>
            <a:spLocks noGrp="1"/>
          </p:cNvSpPr>
          <p:nvPr>
            <p:ph type="sldNum" sz="quarter" idx="5"/>
          </p:nvPr>
        </p:nvSpPr>
        <p:spPr/>
        <p:txBody>
          <a:bodyPr/>
          <a:lstStyle/>
          <a:p>
            <a:fld id="{6BFE44D5-FE6C-F34E-B27E-ACC2B468E406}" type="slidenum">
              <a:rPr lang="en-US" smtClean="0"/>
              <a:t>31</a:t>
            </a:fld>
            <a:endParaRPr lang="en-US"/>
          </a:p>
        </p:txBody>
      </p:sp>
    </p:spTree>
    <p:extLst>
      <p:ext uri="{BB962C8B-B14F-4D97-AF65-F5344CB8AC3E}">
        <p14:creationId xmlns:p14="http://schemas.microsoft.com/office/powerpoint/2010/main" val="200763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exoplanet as a key to understand planet.</a:t>
            </a:r>
          </a:p>
          <a:p>
            <a:r>
              <a:rPr lang="en-US"/>
              <a:t>- 5514 exoplanets eg. Planet formation and evolution.</a:t>
            </a:r>
          </a:p>
          <a:p>
            <a:r>
              <a:rPr lang="en-US"/>
              <a:t>- Transit</a:t>
            </a:r>
          </a:p>
          <a:p>
            <a:r>
              <a:rPr lang="en-US"/>
              <a:t>   - able to study atmosphere</a:t>
            </a:r>
          </a:p>
          <a:p>
            <a:r>
              <a:rPr lang="en-US"/>
              <a:t>- Study atmosphere of rocky exoplanet is hard small signal</a:t>
            </a:r>
          </a:p>
        </p:txBody>
      </p:sp>
      <p:sp>
        <p:nvSpPr>
          <p:cNvPr id="4" name="Slide Number Placeholder 3"/>
          <p:cNvSpPr>
            <a:spLocks noGrp="1"/>
          </p:cNvSpPr>
          <p:nvPr>
            <p:ph type="sldNum" sz="quarter" idx="5"/>
          </p:nvPr>
        </p:nvSpPr>
        <p:spPr/>
        <p:txBody>
          <a:bodyPr/>
          <a:lstStyle/>
          <a:p>
            <a:fld id="{6BFE44D5-FE6C-F34E-B27E-ACC2B468E406}" type="slidenum">
              <a:rPr lang="en-US" smtClean="0"/>
              <a:t>3</a:t>
            </a:fld>
            <a:endParaRPr lang="en-US"/>
          </a:p>
        </p:txBody>
      </p:sp>
    </p:spTree>
    <p:extLst>
      <p:ext uri="{BB962C8B-B14F-4D97-AF65-F5344CB8AC3E}">
        <p14:creationId xmlns:p14="http://schemas.microsoft.com/office/powerpoint/2010/main" val="2829837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EFA74-51A3-3B57-EA3E-2D77482C87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C19BF4-74AB-226B-E0BA-E0CC835755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C9C813-BEB7-AF73-CA88-AEFEBAABCEC8}"/>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a typeface="Calibri"/>
                <a:cs typeface="Calibri"/>
              </a:rPr>
              <a:t>We confidently detect the eclipses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ea typeface="Calibri"/>
                <a:cs typeface="Calibri"/>
              </a:rPr>
              <a:t>Visit 2 is deeper</a:t>
            </a:r>
            <a:r>
              <a:rPr lang="en-US" dirty="0">
                <a:ea typeface="Calibri"/>
                <a:cs typeface="Calibri"/>
              </a:rPr>
              <a:t> not sure why (no obvious systematics in raw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ea typeface="Calibri"/>
                <a:cs typeface="Calibri"/>
              </a:rPr>
              <a:t>Artificially inflate</a:t>
            </a:r>
            <a:r>
              <a:rPr lang="en-US" dirty="0">
                <a:ea typeface="Calibri"/>
                <a:cs typeface="Calibri"/>
              </a:rPr>
              <a:t> the uncertainty of combined visits so that it captures all three visits</a:t>
            </a:r>
          </a:p>
        </p:txBody>
      </p:sp>
      <p:sp>
        <p:nvSpPr>
          <p:cNvPr id="4" name="Slide Number Placeholder 3">
            <a:extLst>
              <a:ext uri="{FF2B5EF4-FFF2-40B4-BE49-F238E27FC236}">
                <a16:creationId xmlns:a16="http://schemas.microsoft.com/office/drawing/2014/main" id="{7225EDDD-5969-BC40-44D4-B957D1387DAB}"/>
              </a:ext>
            </a:extLst>
          </p:cNvPr>
          <p:cNvSpPr>
            <a:spLocks noGrp="1"/>
          </p:cNvSpPr>
          <p:nvPr>
            <p:ph type="sldNum" sz="quarter" idx="5"/>
          </p:nvPr>
        </p:nvSpPr>
        <p:spPr/>
        <p:txBody>
          <a:bodyPr/>
          <a:lstStyle/>
          <a:p>
            <a:fld id="{6BFE44D5-FE6C-F34E-B27E-ACC2B468E406}" type="slidenum">
              <a:rPr lang="en-US" smtClean="0"/>
              <a:t>32</a:t>
            </a:fld>
            <a:endParaRPr lang="en-US"/>
          </a:p>
        </p:txBody>
      </p:sp>
    </p:spTree>
    <p:extLst>
      <p:ext uri="{BB962C8B-B14F-4D97-AF65-F5344CB8AC3E}">
        <p14:creationId xmlns:p14="http://schemas.microsoft.com/office/powerpoint/2010/main" val="373349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3 eclipses combined 2D map of a systematic-corrected panchromatic light curve as you saw earlier. The x-axis shows time, and the y-axis shows wavelength. The </a:t>
            </a:r>
            <a:r>
              <a:rPr lang="en-US" b="1" i="1" u="sng" dirty="0"/>
              <a:t>colormap shows flux</a:t>
            </a:r>
            <a:r>
              <a:rPr lang="en-US" u="sng" dirty="0"/>
              <a:t> </a:t>
            </a:r>
            <a:r>
              <a:rPr lang="en-US" dirty="0"/>
              <a:t>at any particular time and wavelength. </a:t>
            </a:r>
          </a:p>
          <a:p>
            <a:r>
              <a:rPr lang="en-US" dirty="0"/>
              <a:t>You can see the &lt;click&gt; </a:t>
            </a:r>
            <a:r>
              <a:rPr lang="en-US" b="1" i="1" u="sng" dirty="0"/>
              <a:t>eclipse in the data</a:t>
            </a:r>
            <a:r>
              <a:rPr lang="en-US" dirty="0"/>
              <a:t>, and as we progress toward </a:t>
            </a:r>
            <a:r>
              <a:rPr lang="en-US" b="1" i="1" u="sng" dirty="0"/>
              <a:t>a redder </a:t>
            </a:r>
            <a:r>
              <a:rPr lang="en-US" dirty="0"/>
              <a:t>wavelength, the depth increases as we expected from </a:t>
            </a:r>
            <a:r>
              <a:rPr lang="en-US" b="1" i="1" u="sng" dirty="0"/>
              <a:t>black body</a:t>
            </a:r>
            <a:r>
              <a:rPr lang="en-US" u="sng" dirty="0"/>
              <a:t>. &lt;Call back to simulation earlier&gt;</a:t>
            </a:r>
          </a:p>
        </p:txBody>
      </p:sp>
      <p:sp>
        <p:nvSpPr>
          <p:cNvPr id="4" name="Slide Number Placeholder 3"/>
          <p:cNvSpPr>
            <a:spLocks noGrp="1"/>
          </p:cNvSpPr>
          <p:nvPr>
            <p:ph type="sldNum" sz="quarter" idx="5"/>
          </p:nvPr>
        </p:nvSpPr>
        <p:spPr/>
        <p:txBody>
          <a:bodyPr/>
          <a:lstStyle/>
          <a:p>
            <a:fld id="{6BFE44D5-FE6C-F34E-B27E-ACC2B468E406}" type="slidenum">
              <a:rPr lang="en-US" smtClean="0"/>
              <a:t>33</a:t>
            </a:fld>
            <a:endParaRPr lang="en-US"/>
          </a:p>
        </p:txBody>
      </p:sp>
    </p:spTree>
    <p:extLst>
      <p:ext uri="{BB962C8B-B14F-4D97-AF65-F5344CB8AC3E}">
        <p14:creationId xmlns:p14="http://schemas.microsoft.com/office/powerpoint/2010/main" val="579983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15D43-A7E5-B904-9A4B-C5D41F8840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29437-B930-3651-46DE-8448BBFD79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53F093-1A69-D9EC-DA33-4375E395AD52}"/>
              </a:ext>
            </a:extLst>
          </p:cNvPr>
          <p:cNvSpPr>
            <a:spLocks noGrp="1"/>
          </p:cNvSpPr>
          <p:nvPr>
            <p:ph type="body" idx="1"/>
          </p:nvPr>
        </p:nvSpPr>
        <p:spPr/>
        <p:txBody>
          <a:bodyPr/>
          <a:lstStyle/>
          <a:p>
            <a:r>
              <a:rPr lang="en-US" dirty="0"/>
              <a:t>This is the emission spectra plot with wavelength on the x-axis and eclipse depth on the y-axis. You can see that most of the depths from two independent reduction pipelines (Eureka in grey and SPARTA in color) agreed within 1</a:t>
            </a:r>
            <a:r>
              <a:rPr lang="el-GR" dirty="0"/>
              <a:t>σ</a:t>
            </a:r>
            <a:r>
              <a:rPr lang="en-US" dirty="0"/>
              <a:t> especially in combined three eclipses</a:t>
            </a:r>
            <a:r>
              <a:rPr lang="el-GR" dirty="0"/>
              <a:t>, </a:t>
            </a:r>
            <a:r>
              <a:rPr lang="en-US" dirty="0"/>
              <a:t>except for one in the shadowed region after 10.6 microns, highlighted in the grey band. </a:t>
            </a:r>
          </a:p>
          <a:p>
            <a:endParaRPr lang="en-US" dirty="0"/>
          </a:p>
          <a:p>
            <a:r>
              <a:rPr lang="en-US" dirty="0"/>
              <a:t>We ultimately chose SPARTA’s product due to its lower scatter.</a:t>
            </a:r>
          </a:p>
        </p:txBody>
      </p:sp>
      <p:sp>
        <p:nvSpPr>
          <p:cNvPr id="4" name="Slide Number Placeholder 3">
            <a:extLst>
              <a:ext uri="{FF2B5EF4-FFF2-40B4-BE49-F238E27FC236}">
                <a16:creationId xmlns:a16="http://schemas.microsoft.com/office/drawing/2014/main" id="{51CF1669-B309-29DB-E6EC-939F4D7E80F7}"/>
              </a:ext>
            </a:extLst>
          </p:cNvPr>
          <p:cNvSpPr>
            <a:spLocks noGrp="1"/>
          </p:cNvSpPr>
          <p:nvPr>
            <p:ph type="sldNum" sz="quarter" idx="5"/>
          </p:nvPr>
        </p:nvSpPr>
        <p:spPr/>
        <p:txBody>
          <a:bodyPr/>
          <a:lstStyle/>
          <a:p>
            <a:fld id="{6BFE44D5-FE6C-F34E-B27E-ACC2B468E406}" type="slidenum">
              <a:rPr lang="en-US" smtClean="0"/>
              <a:t>34</a:t>
            </a:fld>
            <a:endParaRPr lang="en-US"/>
          </a:p>
        </p:txBody>
      </p:sp>
    </p:spTree>
    <p:extLst>
      <p:ext uri="{BB962C8B-B14F-4D97-AF65-F5344CB8AC3E}">
        <p14:creationId xmlns:p14="http://schemas.microsoft.com/office/powerpoint/2010/main" val="2151663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BFFF1-8F73-DCE1-6E4E-8D2A40CD9F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60B155-E677-F43B-E3DB-B1DB9C3CAF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A40BFC-F5A5-592E-B400-82D2C09613DF}"/>
              </a:ext>
            </a:extLst>
          </p:cNvPr>
          <p:cNvSpPr>
            <a:spLocks noGrp="1"/>
          </p:cNvSpPr>
          <p:nvPr>
            <p:ph type="body" idx="1"/>
          </p:nvPr>
        </p:nvSpPr>
        <p:spPr/>
        <p:txBody>
          <a:bodyPr/>
          <a:lstStyle/>
          <a:p>
            <a:r>
              <a:rPr lang="en-US" dirty="0"/>
              <a:t>&lt;click&gt; This is the same of what you saw in previous slide, which is a </a:t>
            </a:r>
            <a:r>
              <a:rPr lang="en-US" b="1" i="1" u="sng" dirty="0"/>
              <a:t>dayside emission spectrum </a:t>
            </a:r>
            <a:r>
              <a:rPr lang="en-US" dirty="0"/>
              <a:t>of the planet. In here, we shows </a:t>
            </a:r>
            <a:r>
              <a:rPr lang="en-US" b="1" i="1" u="sng" dirty="0"/>
              <a:t>pure CO2 atmospheres</a:t>
            </a:r>
            <a:r>
              <a:rPr lang="en-US" dirty="0"/>
              <a:t>, as described in Morley et al. (2017).You can see that there </a:t>
            </a:r>
            <a:r>
              <a:rPr lang="en-US" b="1" i="1" u="sng" dirty="0"/>
              <a:t>are no obvious features </a:t>
            </a:r>
            <a:r>
              <a:rPr lang="en-US" dirty="0"/>
              <a:t>that match the data, and the Pure CO2 with surface pressure </a:t>
            </a:r>
            <a:r>
              <a:rPr lang="en-US" b="1" i="1" u="sng" dirty="0"/>
              <a:t>over 1 bar are all rejected </a:t>
            </a:r>
            <a:r>
              <a:rPr lang="en-US" dirty="0"/>
              <a:t>at more than 4.2 sigma. However, thinner pure CO2 atmospheres are still allowed. </a:t>
            </a:r>
          </a:p>
          <a:p>
            <a:endParaRPr lang="en-US" dirty="0"/>
          </a:p>
          <a:p>
            <a:r>
              <a:rPr lang="en-US" dirty="0"/>
              <a:t>On the right is the </a:t>
            </a:r>
            <a:r>
              <a:rPr lang="en-US" b="1" i="1" u="sng" dirty="0"/>
              <a:t>Planck spectra at different heat redistribution factors and albedo</a:t>
            </a:r>
            <a:r>
              <a:rPr lang="en-US" dirty="0"/>
              <a:t>. Perfect heat redistribution cases are all ruled out over 4.6 sigma, and the </a:t>
            </a:r>
            <a:r>
              <a:rPr lang="en-US" b="1" i="1" u="sng" dirty="0"/>
              <a:t>best-fit dayside temperature is pretty close but a little below</a:t>
            </a:r>
            <a:r>
              <a:rPr lang="en-US" dirty="0"/>
              <a:t> expected from bare-rock model. </a:t>
            </a:r>
          </a:p>
          <a:p>
            <a:endParaRPr lang="en-US" dirty="0"/>
          </a:p>
          <a:p>
            <a:endParaRPr lang="en-US" dirty="0"/>
          </a:p>
          <a:p>
            <a:r>
              <a:rPr lang="en-US" dirty="0"/>
              <a:t>We then used the </a:t>
            </a:r>
            <a:r>
              <a:rPr lang="en-US" b="1" i="1" u="sng" dirty="0"/>
              <a:t>fitted dayside temperature </a:t>
            </a:r>
            <a:r>
              <a:rPr lang="en-US" dirty="0"/>
              <a:t>to</a:t>
            </a:r>
          </a:p>
        </p:txBody>
      </p:sp>
      <p:sp>
        <p:nvSpPr>
          <p:cNvPr id="4" name="Slide Number Placeholder 3">
            <a:extLst>
              <a:ext uri="{FF2B5EF4-FFF2-40B4-BE49-F238E27FC236}">
                <a16:creationId xmlns:a16="http://schemas.microsoft.com/office/drawing/2014/main" id="{54B97D09-8553-A35A-AA44-6422A9AF515C}"/>
              </a:ext>
            </a:extLst>
          </p:cNvPr>
          <p:cNvSpPr>
            <a:spLocks noGrp="1"/>
          </p:cNvSpPr>
          <p:nvPr>
            <p:ph type="sldNum" sz="quarter" idx="5"/>
          </p:nvPr>
        </p:nvSpPr>
        <p:spPr/>
        <p:txBody>
          <a:bodyPr/>
          <a:lstStyle/>
          <a:p>
            <a:fld id="{6BFE44D5-FE6C-F34E-B27E-ACC2B468E406}" type="slidenum">
              <a:rPr lang="en-US" smtClean="0"/>
              <a:t>35</a:t>
            </a:fld>
            <a:endParaRPr lang="en-US"/>
          </a:p>
        </p:txBody>
      </p:sp>
    </p:spTree>
    <p:extLst>
      <p:ext uri="{BB962C8B-B14F-4D97-AF65-F5344CB8AC3E}">
        <p14:creationId xmlns:p14="http://schemas.microsoft.com/office/powerpoint/2010/main" val="1598214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4C156-03D4-192D-C71C-EA210ED29C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6AC3FA-C57C-99D6-5A88-EEE120F4E9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1C727-E82E-7406-945A-382D87494CAF}"/>
              </a:ext>
            </a:extLst>
          </p:cNvPr>
          <p:cNvSpPr>
            <a:spLocks noGrp="1"/>
          </p:cNvSpPr>
          <p:nvPr>
            <p:ph type="body" idx="1"/>
          </p:nvPr>
        </p:nvSpPr>
        <p:spPr/>
        <p:txBody>
          <a:bodyPr/>
          <a:lstStyle/>
          <a:p>
            <a:r>
              <a:rPr lang="en-US" dirty="0"/>
              <a:t>&lt;click&gt; calculated </a:t>
            </a:r>
            <a:r>
              <a:rPr lang="en-US" b="1" i="1" u="sng" dirty="0"/>
              <a:t>temperature ratio R </a:t>
            </a:r>
            <a:r>
              <a:rPr lang="en-US" dirty="0"/>
              <a:t>compared to the maximum possible temperature from the bare-rock model. This is the temperature ratio as </a:t>
            </a:r>
            <a:r>
              <a:rPr lang="en-US" b="1" i="1" u="sng" dirty="0"/>
              <a:t>a function of Bond albedo and inferred surface pressure from Koll 2022</a:t>
            </a:r>
            <a:r>
              <a:rPr lang="en-US" dirty="0"/>
              <a:t>. a </a:t>
            </a:r>
            <a:r>
              <a:rPr lang="en-US" b="1" i="1" u="sng" dirty="0"/>
              <a:t>higher albedo and/or surface pressure  &lt;click&gt; resulted in cooler dayside</a:t>
            </a:r>
            <a:r>
              <a:rPr lang="en-US" dirty="0"/>
              <a:t> either from heat redistribution and/or high albedo cloud. We put different solar system planet analogs &lt;click&gt; for context here. </a:t>
            </a:r>
          </a:p>
          <a:p>
            <a:endParaRPr lang="en-US" dirty="0"/>
          </a:p>
          <a:p>
            <a:r>
              <a:rPr lang="en-US" dirty="0"/>
              <a:t>Our best fit showed as a &lt;click&gt; here as well as 1sigma and 3sigma error.</a:t>
            </a:r>
          </a:p>
          <a:p>
            <a:endParaRPr lang="en-US" dirty="0"/>
          </a:p>
          <a:p>
            <a:r>
              <a:rPr lang="en-US" dirty="0"/>
              <a:t>From an energy balance perspective, a </a:t>
            </a:r>
            <a:r>
              <a:rPr lang="en-US" b="1" i="1" u="sng" dirty="0"/>
              <a:t>thick and reflective atmosphere like Venus</a:t>
            </a:r>
            <a:r>
              <a:rPr lang="en-US" dirty="0"/>
              <a:t> is ruled out at 7sigma. Moderately thin and reflective atmospheres like Titan and Earth are plausible within 1.6sigma. Thinner atmospheres like Mars Moon and Mercury are within 1sigma error.</a:t>
            </a:r>
          </a:p>
        </p:txBody>
      </p:sp>
      <p:sp>
        <p:nvSpPr>
          <p:cNvPr id="4" name="Slide Number Placeholder 3">
            <a:extLst>
              <a:ext uri="{FF2B5EF4-FFF2-40B4-BE49-F238E27FC236}">
                <a16:creationId xmlns:a16="http://schemas.microsoft.com/office/drawing/2014/main" id="{A1E0AC9C-F93A-2265-A162-1A0C8368C9E2}"/>
              </a:ext>
            </a:extLst>
          </p:cNvPr>
          <p:cNvSpPr>
            <a:spLocks noGrp="1"/>
          </p:cNvSpPr>
          <p:nvPr>
            <p:ph type="sldNum" sz="quarter" idx="5"/>
          </p:nvPr>
        </p:nvSpPr>
        <p:spPr/>
        <p:txBody>
          <a:bodyPr/>
          <a:lstStyle/>
          <a:p>
            <a:fld id="{6BFE44D5-FE6C-F34E-B27E-ACC2B468E406}" type="slidenum">
              <a:rPr lang="en-US" smtClean="0"/>
              <a:t>36</a:t>
            </a:fld>
            <a:endParaRPr lang="en-US"/>
          </a:p>
        </p:txBody>
      </p:sp>
    </p:spTree>
    <p:extLst>
      <p:ext uri="{BB962C8B-B14F-4D97-AF65-F5344CB8AC3E}">
        <p14:creationId xmlns:p14="http://schemas.microsoft.com/office/powerpoint/2010/main" val="170587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21800-B568-0D88-D18B-14B86AC4F9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AC5448-ACC9-CB26-7DAC-8CE82E803E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FA7640-86F8-0E34-2AFA-8BEF8A59AC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CDD572-AB1B-00A0-CDBC-ADEFB19DEF8E}"/>
              </a:ext>
            </a:extLst>
          </p:cNvPr>
          <p:cNvSpPr>
            <a:spLocks noGrp="1"/>
          </p:cNvSpPr>
          <p:nvPr>
            <p:ph type="sldNum" sz="quarter" idx="5"/>
          </p:nvPr>
        </p:nvSpPr>
        <p:spPr/>
        <p:txBody>
          <a:bodyPr/>
          <a:lstStyle/>
          <a:p>
            <a:fld id="{6BFE44D5-FE6C-F34E-B27E-ACC2B468E406}" type="slidenum">
              <a:rPr lang="en-US" smtClean="0"/>
              <a:t>37</a:t>
            </a:fld>
            <a:endParaRPr lang="en-US"/>
          </a:p>
        </p:txBody>
      </p:sp>
    </p:spTree>
    <p:extLst>
      <p:ext uri="{BB962C8B-B14F-4D97-AF65-F5344CB8AC3E}">
        <p14:creationId xmlns:p14="http://schemas.microsoft.com/office/powerpoint/2010/main" val="297984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08339-FB5D-2EA6-0059-A3781F690B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3121B6-B9CC-6F4D-1E3A-84F812ECBB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2ECF0-338A-8A7E-64BC-748DBC7FA9D8}"/>
              </a:ext>
            </a:extLst>
          </p:cNvPr>
          <p:cNvSpPr>
            <a:spLocks noGrp="1"/>
          </p:cNvSpPr>
          <p:nvPr>
            <p:ph type="body" idx="1"/>
          </p:nvPr>
        </p:nvSpPr>
        <p:spPr/>
        <p:txBody>
          <a:bodyPr/>
          <a:lstStyle/>
          <a:p>
            <a:pPr marL="171450" indent="-171450">
              <a:buFontTx/>
              <a:buChar char="-"/>
            </a:pPr>
            <a:r>
              <a:rPr lang="en-US" dirty="0"/>
              <a:t>rocky worlds DDT will observe a number of planets at 15 microns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Right now, there is a lack of connection between well-observed and understand Solar system planets and what we expected from rocky exoplanets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Especially, &lt;click&gt; what do Solar system planets look like at 15 microns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&lt;click&gt; We will </a:t>
            </a:r>
            <a:r>
              <a:rPr lang="en-US" b="1" dirty="0"/>
              <a:t>construct reference dayside emission spectra of Solar system planets </a:t>
            </a:r>
            <a:r>
              <a:rPr lang="en-US" dirty="0"/>
              <a:t>to use for comparison</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AAFE0ECD-F86C-36B9-3CF8-771D3FEFAC11}"/>
              </a:ext>
            </a:extLst>
          </p:cNvPr>
          <p:cNvSpPr>
            <a:spLocks noGrp="1"/>
          </p:cNvSpPr>
          <p:nvPr>
            <p:ph type="sldNum" sz="quarter" idx="5"/>
          </p:nvPr>
        </p:nvSpPr>
        <p:spPr/>
        <p:txBody>
          <a:bodyPr/>
          <a:lstStyle/>
          <a:p>
            <a:fld id="{6BFE44D5-FE6C-F34E-B27E-ACC2B468E406}" type="slidenum">
              <a:rPr lang="en-US" smtClean="0"/>
              <a:t>38</a:t>
            </a:fld>
            <a:endParaRPr lang="en-US"/>
          </a:p>
        </p:txBody>
      </p:sp>
    </p:spTree>
    <p:extLst>
      <p:ext uri="{BB962C8B-B14F-4D97-AF65-F5344CB8AC3E}">
        <p14:creationId xmlns:p14="http://schemas.microsoft.com/office/powerpoint/2010/main" val="2685550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58D3C-F734-4C0B-0A6D-A3F81A9443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DDD455-7572-E55B-63EF-32774892AC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5527AD-0D6D-C230-F4E3-DE1EC30F7AC2}"/>
              </a:ext>
            </a:extLst>
          </p:cNvPr>
          <p:cNvSpPr>
            <a:spLocks noGrp="1"/>
          </p:cNvSpPr>
          <p:nvPr>
            <p:ph type="body" idx="1"/>
          </p:nvPr>
        </p:nvSpPr>
        <p:spPr/>
        <p:txBody>
          <a:bodyPr/>
          <a:lstStyle/>
          <a:p>
            <a:pPr marL="171450" indent="-171450">
              <a:buFontTx/>
              <a:buChar char="-"/>
            </a:pPr>
            <a:r>
              <a:rPr lang="en-US" dirty="0">
                <a:ea typeface="Calibri"/>
                <a:cs typeface="Calibri"/>
              </a:rPr>
              <a:t>On the right here is real data show </a:t>
            </a:r>
            <a:r>
              <a:rPr lang="en-US" b="1" dirty="0">
                <a:ea typeface="Calibri"/>
                <a:cs typeface="Calibri"/>
              </a:rPr>
              <a:t>real temperature map</a:t>
            </a:r>
            <a:r>
              <a:rPr lang="en-US" dirty="0">
                <a:ea typeface="Calibri"/>
                <a:cs typeface="Calibri"/>
              </a:rPr>
              <a:t> of the Moon using data from LRO/Diviner (top) and Earth from Aqua/AIRS.</a:t>
            </a:r>
          </a:p>
          <a:p>
            <a:pPr marL="171450" indent="-171450">
              <a:buFontTx/>
              <a:buChar char="-"/>
            </a:pPr>
            <a:r>
              <a:rPr lang="en-US" dirty="0">
                <a:ea typeface="Calibri"/>
                <a:cs typeface="Calibri"/>
              </a:rPr>
              <a:t>This is a very good case study of the effect of thinner atmosphere (~1 bar) on thermal emission spectrum.</a:t>
            </a:r>
          </a:p>
          <a:p>
            <a:pPr marL="171450" indent="-171450">
              <a:buFontTx/>
              <a:buChar char="-"/>
            </a:pPr>
            <a:r>
              <a:rPr lang="en-US" dirty="0">
                <a:ea typeface="Calibri"/>
                <a:cs typeface="Calibri"/>
              </a:rPr>
              <a:t>Earth and Moon receive similar Solar radiation but since Moonis a bare-rock, it reradiate energy right away and have a hot dayside about 357 K</a:t>
            </a:r>
          </a:p>
          <a:p>
            <a:pPr marL="171450" indent="-171450">
              <a:buFontTx/>
              <a:buChar char="-"/>
            </a:pPr>
            <a:r>
              <a:rPr lang="en-US" dirty="0">
                <a:ea typeface="Calibri"/>
                <a:cs typeface="Calibri"/>
              </a:rPr>
              <a:t>In case of the Earth, with the help of atmosphere, day-night contrast is less prominent as you can see from the map.</a:t>
            </a:r>
          </a:p>
          <a:p>
            <a:pPr marL="171450" indent="-171450">
              <a:buFontTx/>
              <a:buChar char="-"/>
            </a:pPr>
            <a:r>
              <a:rPr lang="en-US" dirty="0">
                <a:ea typeface="Calibri"/>
                <a:cs typeface="Calibri"/>
              </a:rPr>
              <a:t>The shape of data tied back to the fact that spacecraft is in “afternoon constellation” orbit meaning it will always observing ~1:30 am and pm solar time.</a:t>
            </a:r>
          </a:p>
          <a:p>
            <a:endParaRPr lang="en-US" dirty="0"/>
          </a:p>
        </p:txBody>
      </p:sp>
      <p:sp>
        <p:nvSpPr>
          <p:cNvPr id="4" name="Slide Number Placeholder 3">
            <a:extLst>
              <a:ext uri="{FF2B5EF4-FFF2-40B4-BE49-F238E27FC236}">
                <a16:creationId xmlns:a16="http://schemas.microsoft.com/office/drawing/2014/main" id="{9D490F35-76EA-50ED-C94E-EBBB90AB7651}"/>
              </a:ext>
            </a:extLst>
          </p:cNvPr>
          <p:cNvSpPr>
            <a:spLocks noGrp="1"/>
          </p:cNvSpPr>
          <p:nvPr>
            <p:ph type="sldNum" sz="quarter" idx="5"/>
          </p:nvPr>
        </p:nvSpPr>
        <p:spPr/>
        <p:txBody>
          <a:bodyPr/>
          <a:lstStyle/>
          <a:p>
            <a:fld id="{6BFE44D5-FE6C-F34E-B27E-ACC2B468E406}" type="slidenum">
              <a:rPr lang="en-US" smtClean="0"/>
              <a:t>39</a:t>
            </a:fld>
            <a:endParaRPr lang="en-US"/>
          </a:p>
        </p:txBody>
      </p:sp>
    </p:spTree>
    <p:extLst>
      <p:ext uri="{BB962C8B-B14F-4D97-AF65-F5344CB8AC3E}">
        <p14:creationId xmlns:p14="http://schemas.microsoft.com/office/powerpoint/2010/main" val="1230476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3972B-A68A-9512-E04B-73D87C02F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BA9D38-6DFC-3E3C-84B8-5343F950A3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25F143-E2CE-9C4F-9899-2ECF19EF25AE}"/>
              </a:ext>
            </a:extLst>
          </p:cNvPr>
          <p:cNvSpPr>
            <a:spLocks noGrp="1"/>
          </p:cNvSpPr>
          <p:nvPr>
            <p:ph type="body" idx="1"/>
          </p:nvPr>
        </p:nvSpPr>
        <p:spPr/>
        <p:txBody>
          <a:bodyPr/>
          <a:lstStyle/>
          <a:p>
            <a:pPr marL="171450" indent="-171450">
              <a:buFontTx/>
              <a:buChar char="-"/>
            </a:pPr>
            <a:r>
              <a:rPr lang="en-US" dirty="0">
                <a:ea typeface="Calibri"/>
                <a:cs typeface="Calibri"/>
              </a:rPr>
              <a:t>On the right here is real data show </a:t>
            </a:r>
            <a:r>
              <a:rPr lang="en-US" b="1" dirty="0">
                <a:ea typeface="Calibri"/>
                <a:cs typeface="Calibri"/>
              </a:rPr>
              <a:t>real temperature map</a:t>
            </a:r>
            <a:r>
              <a:rPr lang="en-US" dirty="0">
                <a:ea typeface="Calibri"/>
                <a:cs typeface="Calibri"/>
              </a:rPr>
              <a:t> of the Moon using data from LRO/Diviner (top) and Earth from Aqua/AIRS.</a:t>
            </a:r>
          </a:p>
          <a:p>
            <a:pPr marL="171450" indent="-171450">
              <a:buFontTx/>
              <a:buChar char="-"/>
            </a:pPr>
            <a:r>
              <a:rPr lang="en-US" dirty="0">
                <a:ea typeface="Calibri"/>
                <a:cs typeface="Calibri"/>
              </a:rPr>
              <a:t>This is a very good case study of the effect of thinner atmosphere (~1 bar) on thermal emission spectrum.</a:t>
            </a:r>
          </a:p>
          <a:p>
            <a:pPr marL="171450" indent="-171450">
              <a:buFontTx/>
              <a:buChar char="-"/>
            </a:pPr>
            <a:r>
              <a:rPr lang="en-US" dirty="0">
                <a:ea typeface="Calibri"/>
                <a:cs typeface="Calibri"/>
              </a:rPr>
              <a:t>Earth and Moon receive similar Solar radiation but since Moonis a bare-rock, it reradiate energy right away and have a hot dayside about 357 K</a:t>
            </a:r>
          </a:p>
          <a:p>
            <a:pPr marL="171450" indent="-171450">
              <a:buFontTx/>
              <a:buChar char="-"/>
            </a:pPr>
            <a:r>
              <a:rPr lang="en-US" dirty="0">
                <a:ea typeface="Calibri"/>
                <a:cs typeface="Calibri"/>
              </a:rPr>
              <a:t>In case of the Earth, with the help of atmosphere, day-night contrast is less prominent as you can see from the map.</a:t>
            </a:r>
          </a:p>
          <a:p>
            <a:pPr marL="171450" indent="-171450">
              <a:buFontTx/>
              <a:buChar char="-"/>
            </a:pPr>
            <a:r>
              <a:rPr lang="en-US" dirty="0">
                <a:ea typeface="Calibri"/>
                <a:cs typeface="Calibri"/>
              </a:rPr>
              <a:t>The shape of data tied back to the fact that spacecraft is in “afternoon constellation” orbit meaning it will always observing ~1:30 am and pm solar time.</a:t>
            </a:r>
          </a:p>
          <a:p>
            <a:endParaRPr lang="en-US" dirty="0"/>
          </a:p>
        </p:txBody>
      </p:sp>
      <p:sp>
        <p:nvSpPr>
          <p:cNvPr id="4" name="Slide Number Placeholder 3">
            <a:extLst>
              <a:ext uri="{FF2B5EF4-FFF2-40B4-BE49-F238E27FC236}">
                <a16:creationId xmlns:a16="http://schemas.microsoft.com/office/drawing/2014/main" id="{70B0A605-A6F8-2F4C-65E7-ABF28DFB4049}"/>
              </a:ext>
            </a:extLst>
          </p:cNvPr>
          <p:cNvSpPr>
            <a:spLocks noGrp="1"/>
          </p:cNvSpPr>
          <p:nvPr>
            <p:ph type="sldNum" sz="quarter" idx="5"/>
          </p:nvPr>
        </p:nvSpPr>
        <p:spPr/>
        <p:txBody>
          <a:bodyPr/>
          <a:lstStyle/>
          <a:p>
            <a:fld id="{6BFE44D5-FE6C-F34E-B27E-ACC2B468E406}" type="slidenum">
              <a:rPr lang="en-US" smtClean="0"/>
              <a:t>40</a:t>
            </a:fld>
            <a:endParaRPr lang="en-US"/>
          </a:p>
        </p:txBody>
      </p:sp>
    </p:spTree>
    <p:extLst>
      <p:ext uri="{BB962C8B-B14F-4D97-AF65-F5344CB8AC3E}">
        <p14:creationId xmlns:p14="http://schemas.microsoft.com/office/powerpoint/2010/main" val="36527599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BD4D2-57B4-E76B-3AC1-268E15037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E2CEED-C188-A338-CC65-C43E770BD6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B4D1C6-8405-5572-C5E5-E5B2D19868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DED239-8474-DD77-4444-C491EAB94F97}"/>
              </a:ext>
            </a:extLst>
          </p:cNvPr>
          <p:cNvSpPr>
            <a:spLocks noGrp="1"/>
          </p:cNvSpPr>
          <p:nvPr>
            <p:ph type="sldNum" sz="quarter" idx="5"/>
          </p:nvPr>
        </p:nvSpPr>
        <p:spPr/>
        <p:txBody>
          <a:bodyPr/>
          <a:lstStyle/>
          <a:p>
            <a:fld id="{6BFE44D5-FE6C-F34E-B27E-ACC2B468E406}" type="slidenum">
              <a:rPr lang="en-US" smtClean="0"/>
              <a:t>41</a:t>
            </a:fld>
            <a:endParaRPr lang="en-US"/>
          </a:p>
        </p:txBody>
      </p:sp>
    </p:spTree>
    <p:extLst>
      <p:ext uri="{BB962C8B-B14F-4D97-AF65-F5344CB8AC3E}">
        <p14:creationId xmlns:p14="http://schemas.microsoft.com/office/powerpoint/2010/main" val="673302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signal depends on radius ratio 2</a:t>
            </a:r>
          </a:p>
          <a:p>
            <a:r>
              <a:rPr lang="en-US"/>
              <a:t>- goes to lower Rs (M-dwarf)</a:t>
            </a:r>
          </a:p>
          <a:p>
            <a:r>
              <a:rPr lang="en-US"/>
              <a:t>- more abundance</a:t>
            </a:r>
          </a:p>
        </p:txBody>
      </p:sp>
      <p:sp>
        <p:nvSpPr>
          <p:cNvPr id="4" name="Slide Number Placeholder 3"/>
          <p:cNvSpPr>
            <a:spLocks noGrp="1"/>
          </p:cNvSpPr>
          <p:nvPr>
            <p:ph type="sldNum" sz="quarter" idx="5"/>
          </p:nvPr>
        </p:nvSpPr>
        <p:spPr/>
        <p:txBody>
          <a:bodyPr/>
          <a:lstStyle/>
          <a:p>
            <a:fld id="{6BFE44D5-FE6C-F34E-B27E-ACC2B468E406}" type="slidenum">
              <a:rPr lang="en-US" smtClean="0"/>
              <a:t>5</a:t>
            </a:fld>
            <a:endParaRPr lang="en-US"/>
          </a:p>
        </p:txBody>
      </p:sp>
    </p:spTree>
    <p:extLst>
      <p:ext uri="{BB962C8B-B14F-4D97-AF65-F5344CB8AC3E}">
        <p14:creationId xmlns:p14="http://schemas.microsoft.com/office/powerpoint/2010/main" val="41512642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7DF59-D909-5529-81F8-86C272FFA8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AEBD15-43B0-58DB-F689-F2B45B60F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FA76DA-F730-5696-093A-BB5F3A29613F}"/>
              </a:ext>
            </a:extLst>
          </p:cNvPr>
          <p:cNvSpPr>
            <a:spLocks noGrp="1"/>
          </p:cNvSpPr>
          <p:nvPr>
            <p:ph type="body" idx="1"/>
          </p:nvPr>
        </p:nvSpPr>
        <p:spPr/>
        <p:txBody>
          <a:bodyPr/>
          <a:lstStyle/>
          <a:p>
            <a:pPr marL="171450" indent="-171450">
              <a:buFontTx/>
              <a:buChar char="-"/>
            </a:pPr>
            <a:r>
              <a:rPr lang="en-US" dirty="0"/>
              <a:t>rocky worlds DDT will observe a number of planets at 15 microns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Right now, there is a lack of connection between well-observed and understand Solar system planets and what we expected from rocky exoplanets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Especially, what do Solar system planets look like at 15 microns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will </a:t>
            </a:r>
            <a:r>
              <a:rPr lang="en-US" b="1" dirty="0"/>
              <a:t>construct reference dayside emission spectra of Solar system planets </a:t>
            </a:r>
            <a:r>
              <a:rPr lang="en-US" dirty="0"/>
              <a:t>to use for comparison</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3400C534-9621-C62E-BE59-71CD1593CAC7}"/>
              </a:ext>
            </a:extLst>
          </p:cNvPr>
          <p:cNvSpPr>
            <a:spLocks noGrp="1"/>
          </p:cNvSpPr>
          <p:nvPr>
            <p:ph type="sldNum" sz="quarter" idx="5"/>
          </p:nvPr>
        </p:nvSpPr>
        <p:spPr/>
        <p:txBody>
          <a:bodyPr/>
          <a:lstStyle/>
          <a:p>
            <a:fld id="{6BFE44D5-FE6C-F34E-B27E-ACC2B468E406}" type="slidenum">
              <a:rPr lang="en-US" smtClean="0"/>
              <a:t>42</a:t>
            </a:fld>
            <a:endParaRPr lang="en-US"/>
          </a:p>
        </p:txBody>
      </p:sp>
    </p:spTree>
    <p:extLst>
      <p:ext uri="{BB962C8B-B14F-4D97-AF65-F5344CB8AC3E}">
        <p14:creationId xmlns:p14="http://schemas.microsoft.com/office/powerpoint/2010/main" val="5148038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8195A-7AC9-1EC3-EE4B-46BDEBAB9F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86794E-26E5-2C50-F5F8-A7833D40A8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F45DB5-BC62-AE3F-C703-3301BF15F43D}"/>
              </a:ext>
            </a:extLst>
          </p:cNvPr>
          <p:cNvSpPr>
            <a:spLocks noGrp="1"/>
          </p:cNvSpPr>
          <p:nvPr>
            <p:ph type="body" idx="1"/>
          </p:nvPr>
        </p:nvSpPr>
        <p:spPr/>
        <p:txBody>
          <a:bodyPr/>
          <a:lstStyle/>
          <a:p>
            <a:pPr marL="171450" indent="-171450">
              <a:buFontTx/>
              <a:buChar char="-"/>
            </a:pPr>
            <a:r>
              <a:rPr lang="en-US" dirty="0"/>
              <a:t>rocky worlds DDT will observe a number of planets at 15 microns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Right now, there is a lack of connection between well-observed and understand Solar system planets and what we expected from rocky exoplanets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Especially, what do Solar system planets look like at 15 microns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will </a:t>
            </a:r>
            <a:r>
              <a:rPr lang="en-US" b="1" dirty="0"/>
              <a:t>construct reference dayside emission spectra of Solar system planets </a:t>
            </a:r>
            <a:r>
              <a:rPr lang="en-US" dirty="0"/>
              <a:t>to use for comparison</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DFCF780A-784E-DF04-1C18-E3D6C64A76E8}"/>
              </a:ext>
            </a:extLst>
          </p:cNvPr>
          <p:cNvSpPr>
            <a:spLocks noGrp="1"/>
          </p:cNvSpPr>
          <p:nvPr>
            <p:ph type="sldNum" sz="quarter" idx="5"/>
          </p:nvPr>
        </p:nvSpPr>
        <p:spPr/>
        <p:txBody>
          <a:bodyPr/>
          <a:lstStyle/>
          <a:p>
            <a:fld id="{6BFE44D5-FE6C-F34E-B27E-ACC2B468E406}" type="slidenum">
              <a:rPr lang="en-US" smtClean="0"/>
              <a:t>43</a:t>
            </a:fld>
            <a:endParaRPr lang="en-US"/>
          </a:p>
        </p:txBody>
      </p:sp>
    </p:spTree>
    <p:extLst>
      <p:ext uri="{BB962C8B-B14F-4D97-AF65-F5344CB8AC3E}">
        <p14:creationId xmlns:p14="http://schemas.microsoft.com/office/powerpoint/2010/main" val="4076034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12574-BBA8-CAD4-32AE-B2A968F01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6FB1D-7EC4-F4A8-7176-620B240A97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1A73AF-99B3-8176-853C-AAB12269096E}"/>
              </a:ext>
            </a:extLst>
          </p:cNvPr>
          <p:cNvSpPr>
            <a:spLocks noGrp="1"/>
          </p:cNvSpPr>
          <p:nvPr>
            <p:ph type="body" idx="1"/>
          </p:nvPr>
        </p:nvSpPr>
        <p:spPr/>
        <p:txBody>
          <a:bodyPr/>
          <a:lstStyle/>
          <a:p>
            <a:r>
              <a:rPr lang="en-US" dirty="0"/>
              <a:t>This is the emission spectra plot with wavelength on the x-axis and eclipse depth on the y-axis. You can see that most of the depths from two independent reduction pipelines (Eureka in grey and SPARTA in color) agreed within 1</a:t>
            </a:r>
            <a:r>
              <a:rPr lang="el-GR" dirty="0"/>
              <a:t>σ</a:t>
            </a:r>
            <a:r>
              <a:rPr lang="en-US" dirty="0"/>
              <a:t> especially in combined three eclipses</a:t>
            </a:r>
            <a:r>
              <a:rPr lang="el-GR" dirty="0"/>
              <a:t>, </a:t>
            </a:r>
            <a:r>
              <a:rPr lang="en-US" dirty="0"/>
              <a:t>except for one in the shadowed region after 10.6 microns, highlighted in the grey band. </a:t>
            </a:r>
          </a:p>
          <a:p>
            <a:endParaRPr lang="en-US" dirty="0"/>
          </a:p>
          <a:p>
            <a:r>
              <a:rPr lang="en-US" dirty="0"/>
              <a:t>We ultimately chose SPARTA’s product due to its lower scatter.</a:t>
            </a:r>
          </a:p>
        </p:txBody>
      </p:sp>
      <p:sp>
        <p:nvSpPr>
          <p:cNvPr id="4" name="Slide Number Placeholder 3">
            <a:extLst>
              <a:ext uri="{FF2B5EF4-FFF2-40B4-BE49-F238E27FC236}">
                <a16:creationId xmlns:a16="http://schemas.microsoft.com/office/drawing/2014/main" id="{369CD6FD-A021-035F-A722-498360E9FE7C}"/>
              </a:ext>
            </a:extLst>
          </p:cNvPr>
          <p:cNvSpPr>
            <a:spLocks noGrp="1"/>
          </p:cNvSpPr>
          <p:nvPr>
            <p:ph type="sldNum" sz="quarter" idx="5"/>
          </p:nvPr>
        </p:nvSpPr>
        <p:spPr/>
        <p:txBody>
          <a:bodyPr/>
          <a:lstStyle/>
          <a:p>
            <a:fld id="{6BFE44D5-FE6C-F34E-B27E-ACC2B468E406}" type="slidenum">
              <a:rPr lang="en-US" smtClean="0"/>
              <a:t>44</a:t>
            </a:fld>
            <a:endParaRPr lang="en-US"/>
          </a:p>
        </p:txBody>
      </p:sp>
    </p:spTree>
    <p:extLst>
      <p:ext uri="{BB962C8B-B14F-4D97-AF65-F5344CB8AC3E}">
        <p14:creationId xmlns:p14="http://schemas.microsoft.com/office/powerpoint/2010/main" val="2020722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2B0C4-93C5-298E-F420-755EF8FE6E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6B1829-3213-55D8-1E3B-1A740B8A8C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7D1E25-27E5-04EF-1196-9AC8F42CAF40}"/>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a typeface="Calibri"/>
                <a:cs typeface="Calibri"/>
              </a:rPr>
              <a:t>One of the leading theories is the cosmic shoreline, proposed by </a:t>
            </a:r>
            <a:r>
              <a:rPr lang="en-US" dirty="0" err="1">
                <a:ea typeface="Calibri"/>
                <a:cs typeface="Calibri"/>
              </a:rPr>
              <a:t>Zahnle</a:t>
            </a:r>
            <a:r>
              <a:rPr lang="en-US" dirty="0">
                <a:ea typeface="Calibri"/>
                <a:cs typeface="Calibri"/>
              </a:rPr>
              <a:t> and Catling (2017) suggests the empirical boundary separating planets that can hold an atmosphere and those that likely cannot as you can see in this plot as a blue line. The x-axis represent a planet's ability to hold an atmosphere while y-axis  represent ability of host star to strip away atmosphere. We also put several solar system bodies as a comparison.</a:t>
            </a:r>
          </a:p>
          <a:p>
            <a:pPr marL="171450" indent="-171450">
              <a:buFontTx/>
              <a:buChar char="-"/>
            </a:pPr>
            <a:endParaRPr lang="en-US" dirty="0">
              <a:ea typeface="Calibri"/>
              <a:cs typeface="Calibri"/>
            </a:endParaRPr>
          </a:p>
          <a:p>
            <a:pPr marL="171450" indent="-171450">
              <a:buFontTx/>
              <a:buChar char="-"/>
            </a:pPr>
            <a:r>
              <a:rPr lang="en-US" dirty="0">
                <a:ea typeface="Calibri"/>
                <a:cs typeface="Calibri"/>
              </a:rPr>
              <a:t>For instance, </a:t>
            </a:r>
            <a:r>
              <a:rPr lang="en-US" dirty="0" err="1">
                <a:ea typeface="Calibri"/>
                <a:cs typeface="Calibri"/>
              </a:rPr>
              <a:t>Kreidberg</a:t>
            </a:r>
            <a:r>
              <a:rPr lang="en-US" dirty="0">
                <a:ea typeface="Calibri"/>
                <a:cs typeface="Calibri"/>
              </a:rPr>
              <a:t> et al. (2019) and Crossfield et al. (2022) utilized this technique to analyze the emission spectrum of LHS3844b and GJ1252b using Spitzer’s IRAC (4.5 micron) instrument. Both studies concluded that neither planet exhibited significant atmospheric features.
Building on this, we employed the James Webb Space Telescope (JWST) to investigate several rocky planets using the same technique on both the MIRI/LRS and MIRI/F1500W instruments. The results revealed that the data from GJ 367b, Trappist-1b GJ 1132b, and Trappist-1c GJ 486b all indicated the presence of bare rock. However, Trappist-1c and GJ 486b exhibited slightly lower temperatures compared to bare rock, suggesting the existence of a non-zero albedo or a thin atmosphere.
Notably, Hu et al. and Patel et al. (2024) found a CO/CO2-rich atmosphere likely outgassing from a magma ocean on 55 Cancri e (</a:t>
            </a:r>
            <a:r>
              <a:rPr lang="en-US" dirty="0" err="1">
                <a:ea typeface="Calibri"/>
                <a:cs typeface="Calibri"/>
              </a:rPr>
              <a:t>Teq</a:t>
            </a:r>
            <a:r>
              <a:rPr lang="en-US" dirty="0">
                <a:ea typeface="Calibri"/>
                <a:cs typeface="Calibri"/>
              </a:rPr>
              <a:t> ~2000K).</a:t>
            </a:r>
          </a:p>
        </p:txBody>
      </p:sp>
      <p:sp>
        <p:nvSpPr>
          <p:cNvPr id="4" name="Slide Number Placeholder 3">
            <a:extLst>
              <a:ext uri="{FF2B5EF4-FFF2-40B4-BE49-F238E27FC236}">
                <a16:creationId xmlns:a16="http://schemas.microsoft.com/office/drawing/2014/main" id="{6B14E67F-81D3-4027-D287-91937AD7515B}"/>
              </a:ext>
            </a:extLst>
          </p:cNvPr>
          <p:cNvSpPr>
            <a:spLocks noGrp="1"/>
          </p:cNvSpPr>
          <p:nvPr>
            <p:ph type="sldNum" sz="quarter" idx="5"/>
          </p:nvPr>
        </p:nvSpPr>
        <p:spPr/>
        <p:txBody>
          <a:bodyPr/>
          <a:lstStyle/>
          <a:p>
            <a:fld id="{6BFE44D5-FE6C-F34E-B27E-ACC2B468E406}" type="slidenum">
              <a:rPr lang="en-US" smtClean="0"/>
              <a:t>45</a:t>
            </a:fld>
            <a:endParaRPr lang="en-US"/>
          </a:p>
        </p:txBody>
      </p:sp>
    </p:spTree>
    <p:extLst>
      <p:ext uri="{BB962C8B-B14F-4D97-AF65-F5344CB8AC3E}">
        <p14:creationId xmlns:p14="http://schemas.microsoft.com/office/powerpoint/2010/main" val="1625760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71654-31B0-BBA5-9855-C83B8ECCE7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89C2F4-7112-94ED-F3E5-F869CB19D7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A1E23E-A6F0-9B0C-4C9C-29AB66AD1026}"/>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ea typeface="Calibri"/>
              <a:cs typeface="Calibri"/>
            </a:endParaRPr>
          </a:p>
        </p:txBody>
      </p:sp>
      <p:sp>
        <p:nvSpPr>
          <p:cNvPr id="4" name="Slide Number Placeholder 3">
            <a:extLst>
              <a:ext uri="{FF2B5EF4-FFF2-40B4-BE49-F238E27FC236}">
                <a16:creationId xmlns:a16="http://schemas.microsoft.com/office/drawing/2014/main" id="{F2875C4A-1148-0DA9-4616-463C0EBA6AE7}"/>
              </a:ext>
            </a:extLst>
          </p:cNvPr>
          <p:cNvSpPr>
            <a:spLocks noGrp="1"/>
          </p:cNvSpPr>
          <p:nvPr>
            <p:ph type="sldNum" sz="quarter" idx="5"/>
          </p:nvPr>
        </p:nvSpPr>
        <p:spPr/>
        <p:txBody>
          <a:bodyPr/>
          <a:lstStyle/>
          <a:p>
            <a:fld id="{6BFE44D5-FE6C-F34E-B27E-ACC2B468E406}" type="slidenum">
              <a:rPr lang="en-US" smtClean="0"/>
              <a:t>46</a:t>
            </a:fld>
            <a:endParaRPr lang="en-US"/>
          </a:p>
        </p:txBody>
      </p:sp>
    </p:spTree>
    <p:extLst>
      <p:ext uri="{BB962C8B-B14F-4D97-AF65-F5344CB8AC3E}">
        <p14:creationId xmlns:p14="http://schemas.microsoft.com/office/powerpoint/2010/main" val="17914060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B2880-7E8D-2E6C-AA1A-6388DA6262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444DE-5732-4076-BE49-42C4229986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18BA73-3809-79F2-C6A9-1C8396AB924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ea typeface="Calibri"/>
              <a:cs typeface="Calibri"/>
            </a:endParaRPr>
          </a:p>
        </p:txBody>
      </p:sp>
      <p:sp>
        <p:nvSpPr>
          <p:cNvPr id="4" name="Slide Number Placeholder 3">
            <a:extLst>
              <a:ext uri="{FF2B5EF4-FFF2-40B4-BE49-F238E27FC236}">
                <a16:creationId xmlns:a16="http://schemas.microsoft.com/office/drawing/2014/main" id="{13070940-A0D5-93B4-20D6-6D878D7E96E9}"/>
              </a:ext>
            </a:extLst>
          </p:cNvPr>
          <p:cNvSpPr>
            <a:spLocks noGrp="1"/>
          </p:cNvSpPr>
          <p:nvPr>
            <p:ph type="sldNum" sz="quarter" idx="5"/>
          </p:nvPr>
        </p:nvSpPr>
        <p:spPr/>
        <p:txBody>
          <a:bodyPr/>
          <a:lstStyle/>
          <a:p>
            <a:fld id="{6BFE44D5-FE6C-F34E-B27E-ACC2B468E406}" type="slidenum">
              <a:rPr lang="en-US" smtClean="0"/>
              <a:t>47</a:t>
            </a:fld>
            <a:endParaRPr lang="en-US"/>
          </a:p>
        </p:txBody>
      </p:sp>
    </p:spTree>
    <p:extLst>
      <p:ext uri="{BB962C8B-B14F-4D97-AF65-F5344CB8AC3E}">
        <p14:creationId xmlns:p14="http://schemas.microsoft.com/office/powerpoint/2010/main" val="1008845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814F7-9292-2C68-686A-00AA22AD01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A8EA98-4172-CC57-30A0-593C529084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7BD3D9-0664-B6F7-5291-1DAB70093219}"/>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ea typeface="Calibri"/>
              <a:cs typeface="Calibri"/>
            </a:endParaRPr>
          </a:p>
        </p:txBody>
      </p:sp>
      <p:sp>
        <p:nvSpPr>
          <p:cNvPr id="4" name="Slide Number Placeholder 3">
            <a:extLst>
              <a:ext uri="{FF2B5EF4-FFF2-40B4-BE49-F238E27FC236}">
                <a16:creationId xmlns:a16="http://schemas.microsoft.com/office/drawing/2014/main" id="{E5B0A81F-1BA8-C63F-06BF-A74E02884DF0}"/>
              </a:ext>
            </a:extLst>
          </p:cNvPr>
          <p:cNvSpPr>
            <a:spLocks noGrp="1"/>
          </p:cNvSpPr>
          <p:nvPr>
            <p:ph type="sldNum" sz="quarter" idx="5"/>
          </p:nvPr>
        </p:nvSpPr>
        <p:spPr/>
        <p:txBody>
          <a:bodyPr/>
          <a:lstStyle/>
          <a:p>
            <a:fld id="{6BFE44D5-FE6C-F34E-B27E-ACC2B468E406}" type="slidenum">
              <a:rPr lang="en-US" smtClean="0"/>
              <a:t>48</a:t>
            </a:fld>
            <a:endParaRPr lang="en-US"/>
          </a:p>
        </p:txBody>
      </p:sp>
    </p:spTree>
    <p:extLst>
      <p:ext uri="{BB962C8B-B14F-4D97-AF65-F5344CB8AC3E}">
        <p14:creationId xmlns:p14="http://schemas.microsoft.com/office/powerpoint/2010/main" val="37439742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E600F-94DB-8F51-7AA2-C9D536C627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F7527-3D84-8F90-2B00-EE128625A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1690DA-539C-9B60-9082-BDBF3ABE806C}"/>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ea typeface="Calibri"/>
              <a:cs typeface="Calibri"/>
            </a:endParaRPr>
          </a:p>
        </p:txBody>
      </p:sp>
      <p:sp>
        <p:nvSpPr>
          <p:cNvPr id="4" name="Slide Number Placeholder 3">
            <a:extLst>
              <a:ext uri="{FF2B5EF4-FFF2-40B4-BE49-F238E27FC236}">
                <a16:creationId xmlns:a16="http://schemas.microsoft.com/office/drawing/2014/main" id="{DC27DE5C-762E-3BDB-1C02-C584973763FC}"/>
              </a:ext>
            </a:extLst>
          </p:cNvPr>
          <p:cNvSpPr>
            <a:spLocks noGrp="1"/>
          </p:cNvSpPr>
          <p:nvPr>
            <p:ph type="sldNum" sz="quarter" idx="5"/>
          </p:nvPr>
        </p:nvSpPr>
        <p:spPr/>
        <p:txBody>
          <a:bodyPr/>
          <a:lstStyle/>
          <a:p>
            <a:fld id="{6BFE44D5-FE6C-F34E-B27E-ACC2B468E406}" type="slidenum">
              <a:rPr lang="en-US" smtClean="0"/>
              <a:t>49</a:t>
            </a:fld>
            <a:endParaRPr lang="en-US"/>
          </a:p>
        </p:txBody>
      </p:sp>
    </p:spTree>
    <p:extLst>
      <p:ext uri="{BB962C8B-B14F-4D97-AF65-F5344CB8AC3E}">
        <p14:creationId xmlns:p14="http://schemas.microsoft.com/office/powerpoint/2010/main" val="22924782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4CBA1-48EB-CC2E-4ADF-376526B83E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60098-833F-5EEC-B6B6-04DDFA5188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0EDBCB-AE0F-9513-2BC1-E12A1BCCE7C9}"/>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ea typeface="Calibri"/>
              <a:cs typeface="Calibri"/>
            </a:endParaRPr>
          </a:p>
        </p:txBody>
      </p:sp>
      <p:sp>
        <p:nvSpPr>
          <p:cNvPr id="4" name="Slide Number Placeholder 3">
            <a:extLst>
              <a:ext uri="{FF2B5EF4-FFF2-40B4-BE49-F238E27FC236}">
                <a16:creationId xmlns:a16="http://schemas.microsoft.com/office/drawing/2014/main" id="{C2A4F070-84C6-F1C2-0FA8-E2A80B9D8CAA}"/>
              </a:ext>
            </a:extLst>
          </p:cNvPr>
          <p:cNvSpPr>
            <a:spLocks noGrp="1"/>
          </p:cNvSpPr>
          <p:nvPr>
            <p:ph type="sldNum" sz="quarter" idx="5"/>
          </p:nvPr>
        </p:nvSpPr>
        <p:spPr/>
        <p:txBody>
          <a:bodyPr/>
          <a:lstStyle/>
          <a:p>
            <a:fld id="{6BFE44D5-FE6C-F34E-B27E-ACC2B468E406}" type="slidenum">
              <a:rPr lang="en-US" smtClean="0"/>
              <a:t>50</a:t>
            </a:fld>
            <a:endParaRPr lang="en-US"/>
          </a:p>
        </p:txBody>
      </p:sp>
    </p:spTree>
    <p:extLst>
      <p:ext uri="{BB962C8B-B14F-4D97-AF65-F5344CB8AC3E}">
        <p14:creationId xmlns:p14="http://schemas.microsoft.com/office/powerpoint/2010/main" val="36321189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ED497-5FA4-5B88-08B1-2A72D61F4D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4224D6-98F6-037F-314C-BA74177D46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18FDEE-128A-E266-EC91-79310EF1B55E}"/>
              </a:ext>
            </a:extLst>
          </p:cNvPr>
          <p:cNvSpPr>
            <a:spLocks noGrp="1"/>
          </p:cNvSpPr>
          <p:nvPr>
            <p:ph type="body" idx="1"/>
          </p:nvPr>
        </p:nvSpPr>
        <p:spPr/>
        <p:txBody>
          <a:bodyPr/>
          <a:lstStyle/>
          <a:p>
            <a:r>
              <a:rPr lang="en-US" dirty="0"/>
              <a:t>This is the emission spectra plot with wavelength on the x-axis and eclipse depth on the y-axis. You can see that most of the depths from two independent reduction pipelines (Eureka in grey and SPARTA in color) agreed within 1</a:t>
            </a:r>
            <a:r>
              <a:rPr lang="el-GR" dirty="0"/>
              <a:t>σ</a:t>
            </a:r>
            <a:r>
              <a:rPr lang="en-US" dirty="0"/>
              <a:t> especially in combined three eclipses</a:t>
            </a:r>
            <a:r>
              <a:rPr lang="el-GR" dirty="0"/>
              <a:t>, </a:t>
            </a:r>
            <a:r>
              <a:rPr lang="en-US" dirty="0"/>
              <a:t>except for one in the shadowed region after 10.6 microns, highlighted in the grey band. </a:t>
            </a:r>
          </a:p>
          <a:p>
            <a:endParaRPr lang="en-US" dirty="0"/>
          </a:p>
          <a:p>
            <a:r>
              <a:rPr lang="en-US" dirty="0"/>
              <a:t>We ultimately chose SPARTA’s product due to its lower scatter.</a:t>
            </a:r>
          </a:p>
        </p:txBody>
      </p:sp>
      <p:sp>
        <p:nvSpPr>
          <p:cNvPr id="4" name="Slide Number Placeholder 3">
            <a:extLst>
              <a:ext uri="{FF2B5EF4-FFF2-40B4-BE49-F238E27FC236}">
                <a16:creationId xmlns:a16="http://schemas.microsoft.com/office/drawing/2014/main" id="{DD4E61E2-3C84-8838-25B0-CE58BDFBDE60}"/>
              </a:ext>
            </a:extLst>
          </p:cNvPr>
          <p:cNvSpPr>
            <a:spLocks noGrp="1"/>
          </p:cNvSpPr>
          <p:nvPr>
            <p:ph type="sldNum" sz="quarter" idx="5"/>
          </p:nvPr>
        </p:nvSpPr>
        <p:spPr/>
        <p:txBody>
          <a:bodyPr/>
          <a:lstStyle/>
          <a:p>
            <a:fld id="{6BFE44D5-FE6C-F34E-B27E-ACC2B468E406}" type="slidenum">
              <a:rPr lang="en-US" smtClean="0"/>
              <a:t>51</a:t>
            </a:fld>
            <a:endParaRPr lang="en-US"/>
          </a:p>
        </p:txBody>
      </p:sp>
    </p:spTree>
    <p:extLst>
      <p:ext uri="{BB962C8B-B14F-4D97-AF65-F5344CB8AC3E}">
        <p14:creationId xmlns:p14="http://schemas.microsoft.com/office/powerpoint/2010/main" val="2424156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-atmosphere of rocky exoplanet?</a:t>
            </a:r>
          </a:p>
          <a:p>
            <a:r>
              <a:rPr lang="en-US" dirty="0"/>
              <a:t>-active XUV flux long lasting</a:t>
            </a:r>
          </a:p>
          <a:p>
            <a:r>
              <a:rPr lang="en-US" dirty="0"/>
              <a:t>- primary atmosphere escape</a:t>
            </a:r>
          </a:p>
          <a:p>
            <a:r>
              <a:rPr lang="en-US" dirty="0"/>
              <a:t>   - H/He</a:t>
            </a:r>
            <a:r>
              <a:rPr lang="en-US"/>
              <a:t> atmosphere</a:t>
            </a:r>
            <a:endParaRPr lang="en-US" dirty="0"/>
          </a:p>
        </p:txBody>
      </p:sp>
      <p:sp>
        <p:nvSpPr>
          <p:cNvPr id="4" name="Slide Number Placeholder 3"/>
          <p:cNvSpPr>
            <a:spLocks noGrp="1"/>
          </p:cNvSpPr>
          <p:nvPr>
            <p:ph type="sldNum" sz="quarter" idx="5"/>
          </p:nvPr>
        </p:nvSpPr>
        <p:spPr/>
        <p:txBody>
          <a:bodyPr/>
          <a:lstStyle/>
          <a:p>
            <a:fld id="{6BFE44D5-FE6C-F34E-B27E-ACC2B468E406}" type="slidenum">
              <a:rPr lang="en-US" smtClean="0"/>
              <a:t>6</a:t>
            </a:fld>
            <a:endParaRPr lang="en-US"/>
          </a:p>
        </p:txBody>
      </p:sp>
    </p:spTree>
    <p:extLst>
      <p:ext uri="{BB962C8B-B14F-4D97-AF65-F5344CB8AC3E}">
        <p14:creationId xmlns:p14="http://schemas.microsoft.com/office/powerpoint/2010/main" val="9380680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62426-E8BC-FA14-D231-75E106FBF1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7BDDA2-8C42-3ACA-721F-6A12C5916D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3F5AD4-6F1C-91E3-3A59-D15E0D84CBE1}"/>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ea typeface="Calibri"/>
              <a:cs typeface="Calibri"/>
            </a:endParaRPr>
          </a:p>
        </p:txBody>
      </p:sp>
      <p:sp>
        <p:nvSpPr>
          <p:cNvPr id="4" name="Slide Number Placeholder 3">
            <a:extLst>
              <a:ext uri="{FF2B5EF4-FFF2-40B4-BE49-F238E27FC236}">
                <a16:creationId xmlns:a16="http://schemas.microsoft.com/office/drawing/2014/main" id="{2AF9158D-6988-346C-82FD-B2CF8A8DEB47}"/>
              </a:ext>
            </a:extLst>
          </p:cNvPr>
          <p:cNvSpPr>
            <a:spLocks noGrp="1"/>
          </p:cNvSpPr>
          <p:nvPr>
            <p:ph type="sldNum" sz="quarter" idx="5"/>
          </p:nvPr>
        </p:nvSpPr>
        <p:spPr/>
        <p:txBody>
          <a:bodyPr/>
          <a:lstStyle/>
          <a:p>
            <a:fld id="{6BFE44D5-FE6C-F34E-B27E-ACC2B468E406}" type="slidenum">
              <a:rPr lang="en-US" smtClean="0"/>
              <a:t>52</a:t>
            </a:fld>
            <a:endParaRPr lang="en-US"/>
          </a:p>
        </p:txBody>
      </p:sp>
    </p:spTree>
    <p:extLst>
      <p:ext uri="{BB962C8B-B14F-4D97-AF65-F5344CB8AC3E}">
        <p14:creationId xmlns:p14="http://schemas.microsoft.com/office/powerpoint/2010/main" val="254306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C7CD1-EAE7-D064-C075-0D9412C9E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9A75E2-5C3E-BAD3-2602-950463159F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D79FB1-EB5E-B957-D55C-EDAD1F783D7F}"/>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ea typeface="Calibri"/>
              <a:cs typeface="Calibri"/>
            </a:endParaRPr>
          </a:p>
        </p:txBody>
      </p:sp>
      <p:sp>
        <p:nvSpPr>
          <p:cNvPr id="4" name="Slide Number Placeholder 3">
            <a:extLst>
              <a:ext uri="{FF2B5EF4-FFF2-40B4-BE49-F238E27FC236}">
                <a16:creationId xmlns:a16="http://schemas.microsoft.com/office/drawing/2014/main" id="{CAD763E3-836B-DE18-2F5D-BBDE1B63D9B8}"/>
              </a:ext>
            </a:extLst>
          </p:cNvPr>
          <p:cNvSpPr>
            <a:spLocks noGrp="1"/>
          </p:cNvSpPr>
          <p:nvPr>
            <p:ph type="sldNum" sz="quarter" idx="5"/>
          </p:nvPr>
        </p:nvSpPr>
        <p:spPr/>
        <p:txBody>
          <a:bodyPr/>
          <a:lstStyle/>
          <a:p>
            <a:fld id="{6BFE44D5-FE6C-F34E-B27E-ACC2B468E406}" type="slidenum">
              <a:rPr lang="en-US" smtClean="0"/>
              <a:t>53</a:t>
            </a:fld>
            <a:endParaRPr lang="en-US"/>
          </a:p>
        </p:txBody>
      </p:sp>
    </p:spTree>
    <p:extLst>
      <p:ext uri="{BB962C8B-B14F-4D97-AF65-F5344CB8AC3E}">
        <p14:creationId xmlns:p14="http://schemas.microsoft.com/office/powerpoint/2010/main" val="4316249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BAB87-E6D5-85BF-7C81-FF6B50921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4C0D2C-0A4A-A050-B249-42A1C2280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6DD709-C4D8-56D3-9670-79280C7C5E2A}"/>
              </a:ext>
            </a:extLst>
          </p:cNvPr>
          <p:cNvSpPr>
            <a:spLocks noGrp="1"/>
          </p:cNvSpPr>
          <p:nvPr>
            <p:ph type="body" idx="1"/>
          </p:nvPr>
        </p:nvSpPr>
        <p:spPr/>
        <p:txBody>
          <a:bodyPr/>
          <a:lstStyle/>
          <a:p>
            <a:pPr marL="171450" indent="-171450">
              <a:buFontTx/>
              <a:buChar char="-"/>
            </a:pPr>
            <a:r>
              <a:rPr lang="en-US" b="1" i="1" dirty="0">
                <a:ea typeface="Calibri"/>
                <a:cs typeface="Calibri"/>
              </a:rPr>
              <a:t>To answer this question</a:t>
            </a:r>
            <a:r>
              <a:rPr lang="en-US" dirty="0">
                <a:ea typeface="Calibri"/>
                <a:cs typeface="Calibri"/>
              </a:rPr>
              <a:t>, we can search for the atmospheres of rocky exoplanet by observing their secondary eclipse and determining their dayside temperature whether it is very hot like Moon’s dayside or less hot like Earth-analog.</a:t>
            </a:r>
          </a:p>
        </p:txBody>
      </p:sp>
      <p:sp>
        <p:nvSpPr>
          <p:cNvPr id="4" name="Slide Number Placeholder 3">
            <a:extLst>
              <a:ext uri="{FF2B5EF4-FFF2-40B4-BE49-F238E27FC236}">
                <a16:creationId xmlns:a16="http://schemas.microsoft.com/office/drawing/2014/main" id="{83473782-5083-2869-2F3F-FFF1D8A5BC72}"/>
              </a:ext>
            </a:extLst>
          </p:cNvPr>
          <p:cNvSpPr>
            <a:spLocks noGrp="1"/>
          </p:cNvSpPr>
          <p:nvPr>
            <p:ph type="sldNum" sz="quarter" idx="5"/>
          </p:nvPr>
        </p:nvSpPr>
        <p:spPr/>
        <p:txBody>
          <a:bodyPr/>
          <a:lstStyle/>
          <a:p>
            <a:fld id="{6BFE44D5-FE6C-F34E-B27E-ACC2B468E406}" type="slidenum">
              <a:rPr lang="en-US" smtClean="0"/>
              <a:t>55</a:t>
            </a:fld>
            <a:endParaRPr lang="en-US"/>
          </a:p>
        </p:txBody>
      </p:sp>
    </p:spTree>
    <p:extLst>
      <p:ext uri="{BB962C8B-B14F-4D97-AF65-F5344CB8AC3E}">
        <p14:creationId xmlns:p14="http://schemas.microsoft.com/office/powerpoint/2010/main" val="27233299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FE44D5-FE6C-F34E-B27E-ACC2B468E406}" type="slidenum">
              <a:rPr lang="en-US" smtClean="0"/>
              <a:t>56</a:t>
            </a:fld>
            <a:endParaRPr lang="en-US"/>
          </a:p>
        </p:txBody>
      </p:sp>
    </p:spTree>
    <p:extLst>
      <p:ext uri="{BB962C8B-B14F-4D97-AF65-F5344CB8AC3E}">
        <p14:creationId xmlns:p14="http://schemas.microsoft.com/office/powerpoint/2010/main" val="34732924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b="1" i="0" u="none" strike="noStrike" dirty="0">
                <a:solidFill>
                  <a:srgbClr val="D1D5DB"/>
                </a:solidFill>
                <a:effectLst/>
                <a:latin typeface="Söhne"/>
              </a:rPr>
              <a:t>rocky planets around Sun-like stars </a:t>
            </a:r>
            <a:r>
              <a:rPr lang="en-US" b="0" i="0" u="none" strike="noStrike" dirty="0">
                <a:solidFill>
                  <a:srgbClr val="D1D5DB"/>
                </a:solidFill>
                <a:effectLst/>
                <a:latin typeface="Söhne"/>
              </a:rPr>
              <a:t>create such </a:t>
            </a:r>
            <a:r>
              <a:rPr lang="en-US" b="1" i="0" u="none" strike="noStrike" dirty="0">
                <a:solidFill>
                  <a:srgbClr val="D1D5DB"/>
                </a:solidFill>
                <a:effectLst/>
                <a:latin typeface="Söhne"/>
              </a:rPr>
              <a:t>small and hard-to-detect </a:t>
            </a:r>
            <a:r>
              <a:rPr lang="en-US" b="0" i="0" u="none" strike="noStrike" dirty="0">
                <a:solidFill>
                  <a:srgbClr val="D1D5DB"/>
                </a:solidFill>
                <a:effectLst/>
                <a:latin typeface="Söhne"/>
              </a:rPr>
              <a:t>signals. This </a:t>
            </a:r>
            <a:r>
              <a:rPr lang="en-US" b="1" i="0" u="none" strike="noStrike" dirty="0">
                <a:solidFill>
                  <a:srgbClr val="D1D5DB"/>
                </a:solidFill>
                <a:effectLst/>
                <a:latin typeface="Söhne"/>
              </a:rPr>
              <a:t>is why we study</a:t>
            </a:r>
            <a:r>
              <a:rPr lang="en-US" b="0" i="0" u="none" strike="noStrike" dirty="0">
                <a:solidFill>
                  <a:srgbClr val="D1D5DB"/>
                </a:solidFill>
                <a:effectLst/>
                <a:latin typeface="Söhne"/>
              </a:rPr>
              <a:t> LTT1445Ab, a </a:t>
            </a:r>
            <a:r>
              <a:rPr lang="en-US" b="1" i="0" u="none" strike="noStrike" dirty="0">
                <a:solidFill>
                  <a:srgbClr val="D1D5DB"/>
                </a:solidFill>
                <a:effectLst/>
                <a:latin typeface="Söhne"/>
              </a:rPr>
              <a:t>most accessible</a:t>
            </a:r>
            <a:r>
              <a:rPr lang="en-US" b="0" i="0" u="none" strike="noStrike" dirty="0">
                <a:solidFill>
                  <a:srgbClr val="D1D5DB"/>
                </a:solidFill>
                <a:effectLst/>
                <a:latin typeface="Söhne"/>
              </a:rPr>
              <a:t> rocky exoplanets orbiting </a:t>
            </a:r>
            <a:r>
              <a:rPr lang="en-US" b="1" i="0" u="none" strike="noStrike" dirty="0">
                <a:solidFill>
                  <a:srgbClr val="D1D5DB"/>
                </a:solidFill>
                <a:effectLst/>
                <a:latin typeface="Söhne"/>
              </a:rPr>
              <a:t>smaller M3 star</a:t>
            </a:r>
            <a:r>
              <a:rPr lang="en-US" b="0" i="0" u="none" strike="noStrike" dirty="0">
                <a:solidFill>
                  <a:srgbClr val="D1D5DB"/>
                </a:solidFill>
                <a:effectLst/>
                <a:latin typeface="Söhne"/>
              </a:rPr>
              <a:t>. It receive </a:t>
            </a:r>
            <a:r>
              <a:rPr lang="en-US" b="1" i="0" u="none" strike="noStrike" dirty="0">
                <a:solidFill>
                  <a:srgbClr val="D1D5DB"/>
                </a:solidFill>
                <a:effectLst/>
                <a:latin typeface="Söhne"/>
              </a:rPr>
              <a:t>bolometric flux</a:t>
            </a:r>
            <a:r>
              <a:rPr lang="en-US" b="0" i="0" u="none" strike="noStrike" dirty="0">
                <a:solidFill>
                  <a:srgbClr val="D1D5DB"/>
                </a:solidFill>
                <a:effectLst/>
                <a:latin typeface="Söhne"/>
              </a:rPr>
              <a:t> ~5.4 of the Earth </a:t>
            </a:r>
            <a:r>
              <a:rPr lang="en-US" b="1" i="0" u="none" strike="noStrike" dirty="0">
                <a:solidFill>
                  <a:srgbClr val="D1D5DB"/>
                </a:solidFill>
                <a:effectLst/>
                <a:latin typeface="Söhne"/>
              </a:rPr>
              <a:t>comparable to Mercury’s</a:t>
            </a:r>
            <a:endParaRPr lang="en-US" b="1" dirty="0">
              <a:ea typeface="Calibri"/>
              <a:cs typeface="Calibri"/>
            </a:endParaRPr>
          </a:p>
        </p:txBody>
      </p:sp>
      <p:sp>
        <p:nvSpPr>
          <p:cNvPr id="4" name="Slide Number Placeholder 3"/>
          <p:cNvSpPr>
            <a:spLocks noGrp="1"/>
          </p:cNvSpPr>
          <p:nvPr>
            <p:ph type="sldNum" sz="quarter" idx="5"/>
          </p:nvPr>
        </p:nvSpPr>
        <p:spPr/>
        <p:txBody>
          <a:bodyPr/>
          <a:lstStyle/>
          <a:p>
            <a:fld id="{6BFE44D5-FE6C-F34E-B27E-ACC2B468E406}" type="slidenum">
              <a:rPr lang="en-US" smtClean="0"/>
              <a:t>57</a:t>
            </a:fld>
            <a:endParaRPr lang="en-US"/>
          </a:p>
        </p:txBody>
      </p:sp>
    </p:spTree>
    <p:extLst>
      <p:ext uri="{BB962C8B-B14F-4D97-AF65-F5344CB8AC3E}">
        <p14:creationId xmlns:p14="http://schemas.microsoft.com/office/powerpoint/2010/main" val="8957462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03F8C-FDC7-AF5A-1700-23C3F76CF6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E14C55-376E-BDA9-501E-9DCDABD73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3CC054-5C2F-B5E5-F79F-01A221F714A8}"/>
              </a:ext>
            </a:extLst>
          </p:cNvPr>
          <p:cNvSpPr>
            <a:spLocks noGrp="1"/>
          </p:cNvSpPr>
          <p:nvPr>
            <p:ph type="body" idx="1"/>
          </p:nvPr>
        </p:nvSpPr>
        <p:spPr/>
        <p:txBody>
          <a:bodyPr/>
          <a:lstStyle/>
          <a:p>
            <a:r>
              <a:rPr lang="en-US" b="0" i="0" u="none" strike="noStrike" dirty="0">
                <a:solidFill>
                  <a:srgbClr val="D1D5DB"/>
                </a:solidFill>
                <a:effectLst/>
                <a:latin typeface="Söhne"/>
              </a:rPr>
              <a:t>Let's discuss how we can </a:t>
            </a:r>
            <a:r>
              <a:rPr lang="en-US" b="1" i="0" u="none" strike="noStrike" dirty="0">
                <a:solidFill>
                  <a:srgbClr val="D1D5DB"/>
                </a:solidFill>
                <a:effectLst/>
                <a:latin typeface="Söhne"/>
              </a:rPr>
              <a:t>confirm or deny the presence </a:t>
            </a:r>
            <a:r>
              <a:rPr lang="en-US" b="0" i="0" u="none" strike="noStrike" dirty="0">
                <a:solidFill>
                  <a:srgbClr val="D1D5DB"/>
                </a:solidFill>
                <a:effectLst/>
                <a:latin typeface="Söhne"/>
              </a:rPr>
              <a:t>of an atmosphere using the </a:t>
            </a:r>
            <a:r>
              <a:rPr lang="en-US" b="1" i="0" u="none" strike="noStrike" dirty="0">
                <a:solidFill>
                  <a:srgbClr val="D1D5DB"/>
                </a:solidFill>
                <a:effectLst/>
                <a:latin typeface="Söhne"/>
              </a:rPr>
              <a:t>secondary eclipse light curve</a:t>
            </a:r>
            <a:r>
              <a:rPr lang="en-US" b="0" i="0" u="none" strike="noStrike" dirty="0">
                <a:solidFill>
                  <a:srgbClr val="D1D5DB"/>
                </a:solidFill>
                <a:effectLst/>
                <a:latin typeface="Söhne"/>
              </a:rPr>
              <a:t>. </a:t>
            </a:r>
            <a:r>
              <a:rPr lang="en-US" b="1" i="1" u="none" strike="noStrike" dirty="0">
                <a:solidFill>
                  <a:srgbClr val="FFC000"/>
                </a:solidFill>
                <a:effectLst/>
                <a:latin typeface="Söhne"/>
              </a:rPr>
              <a:t>&lt;click&gt; </a:t>
            </a:r>
            <a:r>
              <a:rPr lang="en-US" b="0" i="0" u="none" strike="noStrike" dirty="0">
                <a:solidFill>
                  <a:srgbClr val="D1D5DB"/>
                </a:solidFill>
                <a:effectLst/>
                <a:latin typeface="Söhne"/>
              </a:rPr>
              <a:t>During a secondary eclipse, when the planet is behind the star, we see the </a:t>
            </a:r>
            <a:r>
              <a:rPr lang="en-US" b="1" i="0" u="none" strike="noStrike" dirty="0">
                <a:solidFill>
                  <a:srgbClr val="D1D5DB"/>
                </a:solidFill>
                <a:effectLst/>
                <a:latin typeface="Söhne"/>
              </a:rPr>
              <a:t>planet’s thermal emission disappear</a:t>
            </a:r>
            <a:r>
              <a:rPr lang="en-US" b="0" i="0" u="none" strike="noStrike" dirty="0">
                <a:solidFill>
                  <a:srgbClr val="D1D5DB"/>
                </a:solidFill>
                <a:effectLst/>
                <a:latin typeface="Söhne"/>
              </a:rPr>
              <a:t>.</a:t>
            </a:r>
            <a:endParaRPr lang="en-US" dirty="0"/>
          </a:p>
        </p:txBody>
      </p:sp>
      <p:sp>
        <p:nvSpPr>
          <p:cNvPr id="4" name="Slide Number Placeholder 3">
            <a:extLst>
              <a:ext uri="{FF2B5EF4-FFF2-40B4-BE49-F238E27FC236}">
                <a16:creationId xmlns:a16="http://schemas.microsoft.com/office/drawing/2014/main" id="{0CD1F056-6309-3F16-55FB-5BCD3F256432}"/>
              </a:ext>
            </a:extLst>
          </p:cNvPr>
          <p:cNvSpPr>
            <a:spLocks noGrp="1"/>
          </p:cNvSpPr>
          <p:nvPr>
            <p:ph type="sldNum" sz="quarter" idx="5"/>
          </p:nvPr>
        </p:nvSpPr>
        <p:spPr/>
        <p:txBody>
          <a:bodyPr/>
          <a:lstStyle/>
          <a:p>
            <a:fld id="{6BFE44D5-FE6C-F34E-B27E-ACC2B468E406}" type="slidenum">
              <a:rPr lang="en-US" smtClean="0"/>
              <a:t>58</a:t>
            </a:fld>
            <a:endParaRPr lang="en-US"/>
          </a:p>
        </p:txBody>
      </p:sp>
    </p:spTree>
    <p:extLst>
      <p:ext uri="{BB962C8B-B14F-4D97-AF65-F5344CB8AC3E}">
        <p14:creationId xmlns:p14="http://schemas.microsoft.com/office/powerpoint/2010/main" val="24441544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03F8C-FDC7-AF5A-1700-23C3F76CF6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E14C55-376E-BDA9-501E-9DCDABD73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3CC054-5C2F-B5E5-F79F-01A221F714A8}"/>
              </a:ext>
            </a:extLst>
          </p:cNvPr>
          <p:cNvSpPr>
            <a:spLocks noGrp="1"/>
          </p:cNvSpPr>
          <p:nvPr>
            <p:ph type="body" idx="1"/>
          </p:nvPr>
        </p:nvSpPr>
        <p:spPr/>
        <p:txBody>
          <a:bodyPr/>
          <a:lstStyle/>
          <a:p>
            <a:r>
              <a:rPr lang="en-US" b="0" i="0" u="none" strike="noStrike" dirty="0">
                <a:solidFill>
                  <a:srgbClr val="D1D5DB"/>
                </a:solidFill>
                <a:effectLst/>
                <a:latin typeface="Söhne"/>
              </a:rPr>
              <a:t>The depth of the secondary eclipse can be described </a:t>
            </a:r>
            <a:r>
              <a:rPr lang="en-US" b="1" i="1" u="none" strike="noStrike" dirty="0">
                <a:solidFill>
                  <a:srgbClr val="FFC000"/>
                </a:solidFill>
                <a:effectLst/>
                <a:latin typeface="Söhne"/>
              </a:rPr>
              <a:t>&lt;click&gt; </a:t>
            </a:r>
            <a:r>
              <a:rPr lang="en-US" b="0" i="0" u="none" strike="noStrike" dirty="0">
                <a:solidFill>
                  <a:srgbClr val="D1D5DB"/>
                </a:solidFill>
                <a:effectLst/>
                <a:latin typeface="Söhne"/>
              </a:rPr>
              <a:t>as the ratio between the flux of the planet and the flux of the star, </a:t>
            </a:r>
            <a:r>
              <a:rPr lang="en-US" b="1" i="1" u="none" strike="noStrike" dirty="0">
                <a:solidFill>
                  <a:srgbClr val="FFC000"/>
                </a:solidFill>
                <a:effectLst/>
                <a:latin typeface="Söhne"/>
              </a:rPr>
              <a:t>&lt;click&gt; </a:t>
            </a:r>
            <a:r>
              <a:rPr lang="en-US" b="0" i="0" u="none" strike="noStrike" dirty="0">
                <a:solidFill>
                  <a:srgbClr val="D1D5DB"/>
                </a:solidFill>
                <a:effectLst/>
                <a:latin typeface="Söhne"/>
              </a:rPr>
              <a:t>a function of temperature. </a:t>
            </a:r>
            <a:r>
              <a:rPr lang="en-US" b="1" i="1" u="none" strike="noStrike" dirty="0">
                <a:solidFill>
                  <a:srgbClr val="FFC000"/>
                </a:solidFill>
                <a:effectLst/>
                <a:latin typeface="Söhne"/>
              </a:rPr>
              <a:t>&lt;click&gt; </a:t>
            </a:r>
            <a:r>
              <a:rPr lang="en-US" dirty="0"/>
              <a:t>On the right hand side is the plot of eclipse depth as function of wavelength at different dayside temperature. You can see that lower planet temperature will create shallower eclipse.</a:t>
            </a:r>
            <a:r>
              <a:rPr lang="en-US" dirty="0">
                <a:ea typeface="Calibri"/>
                <a:cs typeface="Calibri"/>
              </a:rPr>
              <a:t> But, how dayside brightness temperature tied to the presence of atmosphere?</a:t>
            </a:r>
          </a:p>
          <a:p>
            <a:endParaRPr lang="en-US" dirty="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b="0" i="0" u="none" strike="noStrike" dirty="0">
              <a:solidFill>
                <a:srgbClr val="D1D5DB"/>
              </a:solidFill>
              <a:effectLst/>
              <a:latin typeface="Söhne"/>
              <a:ea typeface="Calibri"/>
              <a:cs typeface="Calibri"/>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0CD1F056-6309-3F16-55FB-5BCD3F256432}"/>
              </a:ext>
            </a:extLst>
          </p:cNvPr>
          <p:cNvSpPr>
            <a:spLocks noGrp="1"/>
          </p:cNvSpPr>
          <p:nvPr>
            <p:ph type="sldNum" sz="quarter" idx="5"/>
          </p:nvPr>
        </p:nvSpPr>
        <p:spPr/>
        <p:txBody>
          <a:bodyPr/>
          <a:lstStyle/>
          <a:p>
            <a:fld id="{6BFE44D5-FE6C-F34E-B27E-ACC2B468E406}" type="slidenum">
              <a:rPr lang="en-US" smtClean="0"/>
              <a:t>59</a:t>
            </a:fld>
            <a:endParaRPr lang="en-US"/>
          </a:p>
        </p:txBody>
      </p:sp>
    </p:spTree>
    <p:extLst>
      <p:ext uri="{BB962C8B-B14F-4D97-AF65-F5344CB8AC3E}">
        <p14:creationId xmlns:p14="http://schemas.microsoft.com/office/powerpoint/2010/main" val="11107582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EC73E-AAB0-6245-313D-DC589AF65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9E420C-C1EB-7178-7844-7A6E3B0204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4F4652-2D84-E2B0-6ABC-278B8F352047}"/>
              </a:ext>
            </a:extLst>
          </p:cNvPr>
          <p:cNvSpPr>
            <a:spLocks noGrp="1"/>
          </p:cNvSpPr>
          <p:nvPr>
            <p:ph type="body" idx="1"/>
          </p:nvPr>
        </p:nvSpPr>
        <p:spPr/>
        <p:txBody>
          <a:bodyPr/>
          <a:lstStyle/>
          <a:p>
            <a:r>
              <a:rPr lang="en-US" b="0" i="0" u="none" strike="noStrike" dirty="0">
                <a:solidFill>
                  <a:srgbClr val="D1D5DB"/>
                </a:solidFill>
                <a:effectLst/>
                <a:latin typeface="Söhne"/>
              </a:rPr>
              <a:t>This plot shows the relationship between dayside brightness temperature and planet's surface pressure, as described in Koll's 2022 paper. A tidally-locked rocky exoplanet without an atmosphere (Mercury-like) </a:t>
            </a:r>
            <a:r>
              <a:rPr lang="en-US" b="1" i="1" u="none" strike="noStrike" dirty="0">
                <a:solidFill>
                  <a:srgbClr val="FFC000"/>
                </a:solidFill>
                <a:effectLst/>
                <a:latin typeface="Söhne"/>
              </a:rPr>
              <a:t>&lt;click&gt;  </a:t>
            </a:r>
            <a:r>
              <a:rPr lang="en-US" b="0" i="0" u="none" strike="noStrike" dirty="0">
                <a:solidFill>
                  <a:srgbClr val="D1D5DB"/>
                </a:solidFill>
                <a:effectLst/>
                <a:latin typeface="Söhne"/>
              </a:rPr>
              <a:t>would have a higher dayside temperature than its thick atmosphere </a:t>
            </a:r>
            <a:r>
              <a:rPr lang="en-US" b="1" i="1" u="none" strike="noStrike" dirty="0">
                <a:solidFill>
                  <a:srgbClr val="FFC000"/>
                </a:solidFill>
                <a:effectLst/>
                <a:latin typeface="Söhne"/>
              </a:rPr>
              <a:t>&lt;click&gt; </a:t>
            </a:r>
            <a:r>
              <a:rPr lang="en-US" b="0" i="0" u="none" strike="noStrike" dirty="0">
                <a:solidFill>
                  <a:srgbClr val="D1D5DB"/>
                </a:solidFill>
                <a:effectLst/>
                <a:latin typeface="Söhne"/>
              </a:rPr>
              <a:t> (Venus-like) counterpart. If we measure a high dayside brightness temperature, it might indicate a no-atmosphere scenario, whereas a low temperature might suggest the presence of an atmosphere through heat re circulation or </a:t>
            </a:r>
            <a:r>
              <a:rPr lang="en-US" b="1" i="1" u="none" strike="noStrike" dirty="0">
                <a:solidFill>
                  <a:srgbClr val="FFC000"/>
                </a:solidFill>
                <a:effectLst/>
                <a:latin typeface="Söhne"/>
              </a:rPr>
              <a:t>&lt;click&gt; </a:t>
            </a:r>
            <a:r>
              <a:rPr lang="en-US" b="0" i="0" u="none" strike="noStrike" dirty="0">
                <a:solidFill>
                  <a:srgbClr val="D1D5DB"/>
                </a:solidFill>
                <a:effectLst/>
                <a:latin typeface="Söhne"/>
              </a:rPr>
              <a:t>highly reflective cloud as describe in </a:t>
            </a:r>
            <a:r>
              <a:rPr lang="en-US" sz="1200" dirty="0">
                <a:solidFill>
                  <a:schemeClr val="tx1">
                    <a:lumMod val="75000"/>
                    <a:lumOff val="25000"/>
                  </a:schemeClr>
                </a:solidFill>
              </a:rPr>
              <a:t>Mansfield et al. (2019)</a:t>
            </a:r>
          </a:p>
        </p:txBody>
      </p:sp>
      <p:sp>
        <p:nvSpPr>
          <p:cNvPr id="4" name="Slide Number Placeholder 3">
            <a:extLst>
              <a:ext uri="{FF2B5EF4-FFF2-40B4-BE49-F238E27FC236}">
                <a16:creationId xmlns:a16="http://schemas.microsoft.com/office/drawing/2014/main" id="{A352BBEB-37C6-077B-A8D4-C2A0BED84E51}"/>
              </a:ext>
            </a:extLst>
          </p:cNvPr>
          <p:cNvSpPr>
            <a:spLocks noGrp="1"/>
          </p:cNvSpPr>
          <p:nvPr>
            <p:ph type="sldNum" sz="quarter" idx="5"/>
          </p:nvPr>
        </p:nvSpPr>
        <p:spPr/>
        <p:txBody>
          <a:bodyPr/>
          <a:lstStyle/>
          <a:p>
            <a:fld id="{6BFE44D5-FE6C-F34E-B27E-ACC2B468E406}" type="slidenum">
              <a:rPr lang="en-US" smtClean="0"/>
              <a:t>60</a:t>
            </a:fld>
            <a:endParaRPr lang="en-US"/>
          </a:p>
        </p:txBody>
      </p:sp>
    </p:spTree>
    <p:extLst>
      <p:ext uri="{BB962C8B-B14F-4D97-AF65-F5344CB8AC3E}">
        <p14:creationId xmlns:p14="http://schemas.microsoft.com/office/powerpoint/2010/main" val="31655384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60371-ABF9-ECB5-CF3C-888A84242A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8B51C7-751F-029D-CAF0-8AA67C2602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21E088-D7E9-CB03-46D7-FBC5F7BB6BFB}"/>
              </a:ext>
            </a:extLst>
          </p:cNvPr>
          <p:cNvSpPr>
            <a:spLocks noGrp="1"/>
          </p:cNvSpPr>
          <p:nvPr>
            <p:ph type="body" idx="1"/>
          </p:nvPr>
        </p:nvSpPr>
        <p:spPr/>
        <p:txBody>
          <a:bodyPr/>
          <a:lstStyle/>
          <a:p>
            <a:r>
              <a:rPr lang="en-US" b="0" i="0" u="none" strike="noStrike" dirty="0">
                <a:solidFill>
                  <a:srgbClr val="D1D5DB"/>
                </a:solidFill>
                <a:effectLst/>
                <a:latin typeface="Söhne"/>
              </a:rPr>
              <a:t>To achieve this, we utilized </a:t>
            </a:r>
            <a:r>
              <a:rPr lang="en-US" b="1" i="1" u="none" strike="noStrike" dirty="0">
                <a:solidFill>
                  <a:srgbClr val="FFC000"/>
                </a:solidFill>
                <a:effectLst/>
                <a:latin typeface="Söhne"/>
              </a:rPr>
              <a:t>&lt;click&gt; </a:t>
            </a:r>
            <a:r>
              <a:rPr lang="en-US" b="0" i="0" u="none" strike="noStrike" dirty="0">
                <a:solidFill>
                  <a:srgbClr val="D1D5DB"/>
                </a:solidFill>
                <a:effectLst/>
                <a:latin typeface="Söhne"/>
              </a:rPr>
              <a:t>JWST MIRI/LRS to observe 3 visits of secondary eclipse, </a:t>
            </a:r>
            <a:r>
              <a:rPr lang="en-US" b="1" i="1" u="none" strike="noStrike" dirty="0">
                <a:solidFill>
                  <a:srgbClr val="FFC000"/>
                </a:solidFill>
                <a:effectLst/>
                <a:latin typeface="Söhne"/>
              </a:rPr>
              <a:t>&lt;click&gt; </a:t>
            </a:r>
            <a:r>
              <a:rPr lang="en-US" b="0" i="0" u="none" strike="noStrike" dirty="0">
                <a:solidFill>
                  <a:srgbClr val="D1D5DB"/>
                </a:solidFill>
                <a:effectLst/>
                <a:latin typeface="Söhne"/>
              </a:rPr>
              <a:t>employing two data reduction pipelines—EUREKA! and SPARTA. </a:t>
            </a:r>
            <a:r>
              <a:rPr lang="en-US" b="1" i="1" u="none" strike="noStrike" dirty="0">
                <a:solidFill>
                  <a:srgbClr val="FFC000"/>
                </a:solidFill>
                <a:effectLst/>
                <a:latin typeface="Söhne"/>
              </a:rPr>
              <a:t>&lt;click&gt; </a:t>
            </a:r>
            <a:r>
              <a:rPr lang="en-US" b="0" i="0" u="none" strike="noStrike" dirty="0">
                <a:solidFill>
                  <a:srgbClr val="D1D5DB"/>
                </a:solidFill>
                <a:effectLst/>
                <a:latin typeface="Söhne"/>
              </a:rPr>
              <a:t>We performed a two-step fitting process, starting with eclipse depth fitting and followed by dayside temperature fitting. A high temperature may suggest a bare-rock model, while a low temperature might indicate the presence of an atmosphere.</a:t>
            </a:r>
            <a:endParaRPr lang="en-US" dirty="0"/>
          </a:p>
        </p:txBody>
      </p:sp>
      <p:sp>
        <p:nvSpPr>
          <p:cNvPr id="4" name="Slide Number Placeholder 3">
            <a:extLst>
              <a:ext uri="{FF2B5EF4-FFF2-40B4-BE49-F238E27FC236}">
                <a16:creationId xmlns:a16="http://schemas.microsoft.com/office/drawing/2014/main" id="{0767C2EF-FB6E-6C13-C77D-8DA215101C67}"/>
              </a:ext>
            </a:extLst>
          </p:cNvPr>
          <p:cNvSpPr>
            <a:spLocks noGrp="1"/>
          </p:cNvSpPr>
          <p:nvPr>
            <p:ph type="sldNum" sz="quarter" idx="5"/>
          </p:nvPr>
        </p:nvSpPr>
        <p:spPr/>
        <p:txBody>
          <a:bodyPr/>
          <a:lstStyle/>
          <a:p>
            <a:fld id="{6BFE44D5-FE6C-F34E-B27E-ACC2B468E406}" type="slidenum">
              <a:rPr lang="en-US" smtClean="0"/>
              <a:t>61</a:t>
            </a:fld>
            <a:endParaRPr lang="en-US"/>
          </a:p>
        </p:txBody>
      </p:sp>
    </p:spTree>
    <p:extLst>
      <p:ext uri="{BB962C8B-B14F-4D97-AF65-F5344CB8AC3E}">
        <p14:creationId xmlns:p14="http://schemas.microsoft.com/office/powerpoint/2010/main" val="2038692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Research question</a:t>
            </a:r>
          </a:p>
          <a:p>
            <a:r>
              <a:rPr lang="en-US"/>
              <a:t>- method</a:t>
            </a:r>
          </a:p>
          <a:p>
            <a:r>
              <a:rPr lang="en-US"/>
              <a:t>- target</a:t>
            </a:r>
          </a:p>
          <a:p>
            <a:r>
              <a:rPr lang="en-US"/>
              <a:t>- instrument</a:t>
            </a:r>
            <a:endParaRPr lang="en-TH"/>
          </a:p>
        </p:txBody>
      </p:sp>
      <p:sp>
        <p:nvSpPr>
          <p:cNvPr id="4" name="Slide Number Placeholder 3"/>
          <p:cNvSpPr>
            <a:spLocks noGrp="1"/>
          </p:cNvSpPr>
          <p:nvPr>
            <p:ph type="sldNum" sz="quarter" idx="5"/>
          </p:nvPr>
        </p:nvSpPr>
        <p:spPr/>
        <p:txBody>
          <a:bodyPr/>
          <a:lstStyle/>
          <a:p>
            <a:fld id="{6BFE44D5-FE6C-F34E-B27E-ACC2B468E406}" type="slidenum">
              <a:rPr lang="en-US" smtClean="0"/>
              <a:t>7</a:t>
            </a:fld>
            <a:endParaRPr lang="en-US"/>
          </a:p>
        </p:txBody>
      </p:sp>
    </p:spTree>
    <p:extLst>
      <p:ext uri="{BB962C8B-B14F-4D97-AF65-F5344CB8AC3E}">
        <p14:creationId xmlns:p14="http://schemas.microsoft.com/office/powerpoint/2010/main" val="928331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-Morphology</a:t>
            </a:r>
          </a:p>
          <a:p>
            <a:r>
              <a:rPr lang="en-US" dirty="0"/>
              <a:t>-We will used eclipse</a:t>
            </a:r>
          </a:p>
          <a:p>
            <a:r>
              <a:rPr lang="en-US" dirty="0"/>
              <a:t>-tidally lock</a:t>
            </a:r>
          </a:p>
        </p:txBody>
      </p:sp>
      <p:sp>
        <p:nvSpPr>
          <p:cNvPr id="4" name="Slide Number Placeholder 3"/>
          <p:cNvSpPr>
            <a:spLocks noGrp="1"/>
          </p:cNvSpPr>
          <p:nvPr>
            <p:ph type="sldNum" sz="quarter" idx="5"/>
          </p:nvPr>
        </p:nvSpPr>
        <p:spPr/>
        <p:txBody>
          <a:bodyPr/>
          <a:lstStyle/>
          <a:p>
            <a:fld id="{6BFE44D5-FE6C-F34E-B27E-ACC2B468E406}" type="slidenum">
              <a:rPr lang="en-US" smtClean="0"/>
              <a:t>8</a:t>
            </a:fld>
            <a:endParaRPr lang="en-US"/>
          </a:p>
        </p:txBody>
      </p:sp>
    </p:spTree>
    <p:extLst>
      <p:ext uri="{BB962C8B-B14F-4D97-AF65-F5344CB8AC3E}">
        <p14:creationId xmlns:p14="http://schemas.microsoft.com/office/powerpoint/2010/main" val="3214238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FE44D5-FE6C-F34E-B27E-ACC2B468E406}" type="slidenum">
              <a:rPr lang="en-US" smtClean="0"/>
              <a:t>9</a:t>
            </a:fld>
            <a:endParaRPr lang="en-US"/>
          </a:p>
        </p:txBody>
      </p:sp>
    </p:spTree>
    <p:extLst>
      <p:ext uri="{BB962C8B-B14F-4D97-AF65-F5344CB8AC3E}">
        <p14:creationId xmlns:p14="http://schemas.microsoft.com/office/powerpoint/2010/main" val="3644088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-Morphology</a:t>
            </a:r>
          </a:p>
          <a:p>
            <a:r>
              <a:rPr lang="en-US"/>
              <a:t>-We will used eclipse</a:t>
            </a:r>
          </a:p>
          <a:p>
            <a:r>
              <a:rPr lang="en-US"/>
              <a:t>-tidally lock</a:t>
            </a:r>
          </a:p>
        </p:txBody>
      </p:sp>
      <p:sp>
        <p:nvSpPr>
          <p:cNvPr id="4" name="Slide Number Placeholder 3"/>
          <p:cNvSpPr>
            <a:spLocks noGrp="1"/>
          </p:cNvSpPr>
          <p:nvPr>
            <p:ph type="sldNum" sz="quarter" idx="5"/>
          </p:nvPr>
        </p:nvSpPr>
        <p:spPr/>
        <p:txBody>
          <a:bodyPr/>
          <a:lstStyle/>
          <a:p>
            <a:fld id="{6BFE44D5-FE6C-F34E-B27E-ACC2B468E406}" type="slidenum">
              <a:rPr lang="en-US" smtClean="0"/>
              <a:t>10</a:t>
            </a:fld>
            <a:endParaRPr lang="en-US"/>
          </a:p>
        </p:txBody>
      </p:sp>
    </p:spTree>
    <p:extLst>
      <p:ext uri="{BB962C8B-B14F-4D97-AF65-F5344CB8AC3E}">
        <p14:creationId xmlns:p14="http://schemas.microsoft.com/office/powerpoint/2010/main" val="518855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29E63E4-137B-C14E-834A-3F33F8CA6605}" type="datetime1">
              <a:rPr lang="en-US" smtClean="0"/>
              <a:t>5/27/25</a:t>
            </a:fld>
            <a:endParaRPr lang="en-US"/>
          </a:p>
        </p:txBody>
      </p:sp>
      <p:sp>
        <p:nvSpPr>
          <p:cNvPr id="5" name="Footer Placeholder 4"/>
          <p:cNvSpPr>
            <a:spLocks noGrp="1"/>
          </p:cNvSpPr>
          <p:nvPr>
            <p:ph type="ftr" sz="quarter" idx="11"/>
          </p:nvPr>
        </p:nvSpPr>
        <p:spPr/>
        <p:txBody>
          <a:bodyPr/>
          <a:lstStyle/>
          <a:p>
            <a:r>
              <a:rPr lang="en-US"/>
              <a:t>The Thermal Emission Spectrum of the Nearby Rocky Exoplanet LTT 1445A b from JWST MIRI/LRS, Patcharapol (Pat) Wachiraphan, University of Colorado Boulder</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85274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738EEF-B669-3C42-8591-20C509995393}" type="datetime1">
              <a:rPr lang="en-US" smtClean="0"/>
              <a:t>5/27/25</a:t>
            </a:fld>
            <a:endParaRPr lang="en-US"/>
          </a:p>
        </p:txBody>
      </p:sp>
      <p:sp>
        <p:nvSpPr>
          <p:cNvPr id="5" name="Footer Placeholder 4"/>
          <p:cNvSpPr>
            <a:spLocks noGrp="1"/>
          </p:cNvSpPr>
          <p:nvPr>
            <p:ph type="ftr" sz="quarter" idx="11"/>
          </p:nvPr>
        </p:nvSpPr>
        <p:spPr/>
        <p:txBody>
          <a:bodyPr/>
          <a:lstStyle/>
          <a:p>
            <a:r>
              <a:rPr lang="en-US"/>
              <a:t>The Thermal Emission Spectrum of the Nearby Rocky Exoplanet LTT 1445A b from JWST MIRI/LRS, Patcharapol (Pat) Wachiraphan, University of Colorado Boulder</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863438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663230-A7AB-3748-9349-80575588A67E}" type="datetime1">
              <a:rPr lang="en-US" smtClean="0"/>
              <a:t>5/27/25</a:t>
            </a:fld>
            <a:endParaRPr lang="en-US"/>
          </a:p>
        </p:txBody>
      </p:sp>
      <p:sp>
        <p:nvSpPr>
          <p:cNvPr id="5" name="Footer Placeholder 4"/>
          <p:cNvSpPr>
            <a:spLocks noGrp="1"/>
          </p:cNvSpPr>
          <p:nvPr>
            <p:ph type="ftr" sz="quarter" idx="11"/>
          </p:nvPr>
        </p:nvSpPr>
        <p:spPr/>
        <p:txBody>
          <a:bodyPr/>
          <a:lstStyle/>
          <a:p>
            <a:r>
              <a:rPr lang="en-US"/>
              <a:t>The Thermal Emission Spectrum of the Nearby Rocky Exoplanet LTT 1445A b from JWST MIRI/LRS, Patcharapol (Pat) Wachiraphan, University of Colorado Boulder</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126268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E77D81-2E02-B54B-839D-824241DCDB13}" type="datetime1">
              <a:rPr lang="en-US" smtClean="0"/>
              <a:t>5/27/25</a:t>
            </a:fld>
            <a:endParaRPr lang="en-US"/>
          </a:p>
        </p:txBody>
      </p:sp>
      <p:sp>
        <p:nvSpPr>
          <p:cNvPr id="5" name="Footer Placeholder 4"/>
          <p:cNvSpPr>
            <a:spLocks noGrp="1"/>
          </p:cNvSpPr>
          <p:nvPr>
            <p:ph type="ftr" sz="quarter" idx="11"/>
          </p:nvPr>
        </p:nvSpPr>
        <p:spPr/>
        <p:txBody>
          <a:bodyPr/>
          <a:lstStyle/>
          <a:p>
            <a:r>
              <a:rPr lang="en-US"/>
              <a:t>The Thermal Emission Spectrum of the Nearby Rocky Exoplanet LTT 1445A b from JWST MIRI/LRS, Patcharapol (Pat) Wachiraphan, University of Colorado Boulder</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792608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7005A6-C242-AA46-AC65-B266BE692257}" type="datetime1">
              <a:rPr lang="en-US" smtClean="0"/>
              <a:t>5/27/25</a:t>
            </a:fld>
            <a:endParaRPr lang="en-US"/>
          </a:p>
        </p:txBody>
      </p:sp>
      <p:sp>
        <p:nvSpPr>
          <p:cNvPr id="5" name="Footer Placeholder 4"/>
          <p:cNvSpPr>
            <a:spLocks noGrp="1"/>
          </p:cNvSpPr>
          <p:nvPr>
            <p:ph type="ftr" sz="quarter" idx="11"/>
          </p:nvPr>
        </p:nvSpPr>
        <p:spPr/>
        <p:txBody>
          <a:bodyPr/>
          <a:lstStyle/>
          <a:p>
            <a:r>
              <a:rPr lang="en-US"/>
              <a:t>The Thermal Emission Spectrum of the Nearby Rocky Exoplanet LTT 1445A b from JWST MIRI/LRS, Patcharapol (Pat) Wachiraphan, University of Colorado Boulder</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390352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E75158-8D2E-E34F-B208-9E2C3A18885F}" type="datetime1">
              <a:rPr lang="en-US" smtClean="0"/>
              <a:t>5/27/25</a:t>
            </a:fld>
            <a:endParaRPr lang="en-US"/>
          </a:p>
        </p:txBody>
      </p:sp>
      <p:sp>
        <p:nvSpPr>
          <p:cNvPr id="6" name="Footer Placeholder 5"/>
          <p:cNvSpPr>
            <a:spLocks noGrp="1"/>
          </p:cNvSpPr>
          <p:nvPr>
            <p:ph type="ftr" sz="quarter" idx="11"/>
          </p:nvPr>
        </p:nvSpPr>
        <p:spPr/>
        <p:txBody>
          <a:bodyPr/>
          <a:lstStyle/>
          <a:p>
            <a:r>
              <a:rPr lang="en-US"/>
              <a:t>The Thermal Emission Spectrum of the Nearby Rocky Exoplanet LTT 1445A b from JWST MIRI/LRS, Patcharapol (Pat) Wachiraphan, University of Colorado Boulder</a:t>
            </a:r>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557380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53018F-ABF7-D645-AC86-CB23106CCAF0}" type="datetime1">
              <a:rPr lang="en-US" smtClean="0"/>
              <a:t>5/27/25</a:t>
            </a:fld>
            <a:endParaRPr lang="en-US"/>
          </a:p>
        </p:txBody>
      </p:sp>
      <p:sp>
        <p:nvSpPr>
          <p:cNvPr id="8" name="Footer Placeholder 7"/>
          <p:cNvSpPr>
            <a:spLocks noGrp="1"/>
          </p:cNvSpPr>
          <p:nvPr>
            <p:ph type="ftr" sz="quarter" idx="11"/>
          </p:nvPr>
        </p:nvSpPr>
        <p:spPr/>
        <p:txBody>
          <a:bodyPr/>
          <a:lstStyle/>
          <a:p>
            <a:r>
              <a:rPr lang="en-US"/>
              <a:t>The Thermal Emission Spectrum of the Nearby Rocky Exoplanet LTT 1445A b from JWST MIRI/LRS, Patcharapol (Pat) Wachiraphan, University of Colorado Boulder</a:t>
            </a:r>
          </a:p>
        </p:txBody>
      </p:sp>
      <p:sp>
        <p:nvSpPr>
          <p:cNvPr id="9" name="Slide Number Placeholder 8"/>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806576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76B6C1-3569-B949-ABD1-E3801014318C}" type="datetime1">
              <a:rPr lang="en-US" smtClean="0"/>
              <a:t>5/27/25</a:t>
            </a:fld>
            <a:endParaRPr lang="en-US"/>
          </a:p>
        </p:txBody>
      </p:sp>
      <p:sp>
        <p:nvSpPr>
          <p:cNvPr id="4" name="Footer Placeholder 3"/>
          <p:cNvSpPr>
            <a:spLocks noGrp="1"/>
          </p:cNvSpPr>
          <p:nvPr>
            <p:ph type="ftr" sz="quarter" idx="11"/>
          </p:nvPr>
        </p:nvSpPr>
        <p:spPr/>
        <p:txBody>
          <a:bodyPr/>
          <a:lstStyle/>
          <a:p>
            <a:r>
              <a:rPr lang="en-US"/>
              <a:t>The Thermal Emission Spectrum of the Nearby Rocky Exoplanet LTT 1445A b from JWST MIRI/LRS, Patcharapol (Pat) Wachiraphan, University of Colorado Boulder</a:t>
            </a:r>
          </a:p>
        </p:txBody>
      </p:sp>
      <p:sp>
        <p:nvSpPr>
          <p:cNvPr id="5" name="Slide Number Placeholder 4"/>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64753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7A890A-50A9-454A-9A76-9703FD5B6E58}" type="datetime1">
              <a:rPr lang="en-US" smtClean="0"/>
              <a:t>5/27/25</a:t>
            </a:fld>
            <a:endParaRPr lang="en-US"/>
          </a:p>
        </p:txBody>
      </p:sp>
      <p:sp>
        <p:nvSpPr>
          <p:cNvPr id="3" name="Footer Placeholder 2"/>
          <p:cNvSpPr>
            <a:spLocks noGrp="1"/>
          </p:cNvSpPr>
          <p:nvPr>
            <p:ph type="ftr" sz="quarter" idx="11"/>
          </p:nvPr>
        </p:nvSpPr>
        <p:spPr/>
        <p:txBody>
          <a:bodyPr/>
          <a:lstStyle/>
          <a:p>
            <a:r>
              <a:rPr lang="en-US"/>
              <a:t>The Thermal Emission Spectrum of the Nearby Rocky Exoplanet LTT 1445A b from JWST MIRI/LRS, Patcharapol (Pat) Wachiraphan, University of Colorado Boulder</a:t>
            </a:r>
          </a:p>
        </p:txBody>
      </p:sp>
      <p:sp>
        <p:nvSpPr>
          <p:cNvPr id="4" name="Slide Number Placeholder 3"/>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176261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F8124E-8AF7-3A4B-93D2-179828E14C11}" type="datetime1">
              <a:rPr lang="en-US" smtClean="0"/>
              <a:t>5/27/25</a:t>
            </a:fld>
            <a:endParaRPr lang="en-US"/>
          </a:p>
        </p:txBody>
      </p:sp>
      <p:sp>
        <p:nvSpPr>
          <p:cNvPr id="6" name="Footer Placeholder 5"/>
          <p:cNvSpPr>
            <a:spLocks noGrp="1"/>
          </p:cNvSpPr>
          <p:nvPr>
            <p:ph type="ftr" sz="quarter" idx="11"/>
          </p:nvPr>
        </p:nvSpPr>
        <p:spPr/>
        <p:txBody>
          <a:bodyPr/>
          <a:lstStyle/>
          <a:p>
            <a:r>
              <a:rPr lang="en-US"/>
              <a:t>The Thermal Emission Spectrum of the Nearby Rocky Exoplanet LTT 1445A b from JWST MIRI/LRS, Patcharapol (Pat) Wachiraphan, University of Colorado Boulder</a:t>
            </a:r>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664333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3C9D1-EBF2-0D45-8C99-7BB390B98D29}" type="datetime1">
              <a:rPr lang="en-US" smtClean="0"/>
              <a:t>5/27/25</a:t>
            </a:fld>
            <a:endParaRPr lang="en-US"/>
          </a:p>
        </p:txBody>
      </p:sp>
      <p:sp>
        <p:nvSpPr>
          <p:cNvPr id="6" name="Footer Placeholder 5"/>
          <p:cNvSpPr>
            <a:spLocks noGrp="1"/>
          </p:cNvSpPr>
          <p:nvPr>
            <p:ph type="ftr" sz="quarter" idx="11"/>
          </p:nvPr>
        </p:nvSpPr>
        <p:spPr/>
        <p:txBody>
          <a:bodyPr/>
          <a:lstStyle/>
          <a:p>
            <a:r>
              <a:rPr lang="en-US"/>
              <a:t>The Thermal Emission Spectrum of the Nearby Rocky Exoplanet LTT 1445A b from JWST MIRI/LRS, Patcharapol (Pat) Wachiraphan, University of Colorado Boulder</a:t>
            </a:r>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898319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1060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1495ED-54E4-AD4A-8942-B6DE7C2F862E}" type="datetime1">
              <a:rPr lang="en-US" smtClean="0"/>
              <a:t>5/27/25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The Thermal Emission Spectrum of the Nearby Rocky Exoplanet LTT 1445A b from JWST MIRI/LRS, Patcharapol (Pat) Wachiraphan, University of Colorado Boulder</a:t>
            </a:r>
          </a:p>
        </p:txBody>
      </p:sp>
      <p:sp>
        <p:nvSpPr>
          <p:cNvPr id="6" name="Slide Number Placeholder 5"/>
          <p:cNvSpPr>
            <a:spLocks noGrp="1"/>
          </p:cNvSpPr>
          <p:nvPr>
            <p:ph type="sldNum" sz="quarter" idx="4"/>
          </p:nvPr>
        </p:nvSpPr>
        <p:spPr>
          <a:xfrm>
            <a:off x="794655"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DF98CC-160E-494C-8C3C-8CDC5FA257DE}" type="slidenum">
              <a:rPr lang="en-US" smtClean="0"/>
              <a:pPr/>
              <a:t>‹#›</a:t>
            </a:fld>
            <a:endParaRPr lang="en-US"/>
          </a:p>
        </p:txBody>
      </p:sp>
    </p:spTree>
    <p:extLst>
      <p:ext uri="{BB962C8B-B14F-4D97-AF65-F5344CB8AC3E}">
        <p14:creationId xmlns:p14="http://schemas.microsoft.com/office/powerpoint/2010/main" val="2269560792"/>
      </p:ext>
    </p:extLst>
  </p:cSld>
  <p:clrMap bg1="dk1" tx1="lt1" bg2="dk2" tx2="lt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1071CDC0.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4E6_E22FAC7.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4E7_D14B4792.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gif"/><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4F7_A80BB8C0.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4F8_9A9623B0.xm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4F9_5C8D514D.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4F0_701DBE7A.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tif"/><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17C_A4133EC.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27.xml.rels><?xml version="1.0" encoding="UTF-8" standalone="yes"?>
<Relationships xmlns="http://schemas.openxmlformats.org/package/2006/relationships"><Relationship Id="rId3" Type="http://schemas.microsoft.com/office/2018/10/relationships/comments" Target="../comments/modernComment_17D_2A42ED4A.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17A_62234102.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5.xml.rels><?xml version="1.0" encoding="UTF-8" standalone="yes"?>
<Relationships xmlns="http://schemas.openxmlformats.org/package/2006/relationships"><Relationship Id="rId8" Type="http://schemas.openxmlformats.org/officeDocument/2006/relationships/image" Target="../media/image40.svg"/><Relationship Id="rId3" Type="http://schemas.microsoft.com/office/2018/10/relationships/comments" Target="../comments/modernComment_168_5100F6E5.xml"/><Relationship Id="rId7"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emf"/></Relationships>
</file>

<file path=ppt/slides/_rels/slide36.xml.rels><?xml version="1.0" encoding="UTF-8" standalone="yes"?>
<Relationships xmlns="http://schemas.openxmlformats.org/package/2006/relationships"><Relationship Id="rId3" Type="http://schemas.microsoft.com/office/2018/10/relationships/comments" Target="../comments/modernComment_167_F5697B17.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7.png"/><Relationship Id="rId4"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18/10/relationships/comments" Target="../comments/modernComment_178_CC899561.xm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image" Target="../media/image35.emf"/></Relationships>
</file>

<file path=ppt/slides/_rels/slide4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4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18/10/relationships/comments" Target="../comments/modernComment_166_3E2B3534.xm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52.xml.rels><?xml version="1.0" encoding="UTF-8" standalone="yes"?>
<Relationships xmlns="http://schemas.openxmlformats.org/package/2006/relationships"><Relationship Id="rId3" Type="http://schemas.microsoft.com/office/2018/10/relationships/comments" Target="../comments/modernComment_171_65E1B62D.xm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53.xml.rels><?xml version="1.0" encoding="UTF-8" standalone="yes"?>
<Relationships xmlns="http://schemas.openxmlformats.org/package/2006/relationships"><Relationship Id="rId3" Type="http://schemas.microsoft.com/office/2018/10/relationships/comments" Target="../comments/modernComment_18A_AD84433C.xm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8.gif"/></Relationships>
</file>

<file path=ppt/slides/_rels/slide57.xml.rels><?xml version="1.0" encoding="UTF-8" standalone="yes"?>
<Relationships xmlns="http://schemas.openxmlformats.org/package/2006/relationships"><Relationship Id="rId3" Type="http://schemas.microsoft.com/office/2018/10/relationships/comments" Target="../comments/modernComment_157_B5D27804.xm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microsoft.com/office/2018/10/relationships/comments" Target="../comments/modernComment_158_C1F66628.xml"/><Relationship Id="rId4"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3" Type="http://schemas.microsoft.com/office/2018/10/relationships/comments" Target="../comments/modernComment_15B_910C3495.xm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gi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5.png"/><Relationship Id="rId3" Type="http://schemas.microsoft.com/office/2018/10/relationships/comments" Target="../comments/modernComment_15A_A0E5F852.xml"/><Relationship Id="rId7"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6.png"/><Relationship Id="rId5" Type="http://schemas.openxmlformats.org/officeDocument/2006/relationships/image" Target="../media/image62.png"/><Relationship Id="rId10" Type="http://schemas.microsoft.com/office/2017/06/relationships/model3d" Target="../media/model3d1.glb"/><Relationship Id="rId4" Type="http://schemas.openxmlformats.org/officeDocument/2006/relationships/image" Target="../media/image61.png"/><Relationship Id="rId9" Type="http://schemas.openxmlformats.org/officeDocument/2006/relationships/image" Target="../media/image3.tif"/></Relationships>
</file>

<file path=ppt/slides/_rels/slide61.xml.rels><?xml version="1.0" encoding="UTF-8" standalone="yes"?>
<Relationships xmlns="http://schemas.openxmlformats.org/package/2006/relationships"><Relationship Id="rId3" Type="http://schemas.microsoft.com/office/2018/10/relationships/comments" Target="../comments/modernComment_153_A825C543.xml"/><Relationship Id="rId7" Type="http://schemas.openxmlformats.org/officeDocument/2006/relationships/image" Target="../media/image3.tif"/><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8.png"/><Relationship Id="rId5" Type="http://schemas.microsoft.com/office/2017/06/relationships/model3d" Target="../media/model3d1.glb"/><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red sphere with a black hole in the middle&#10;&#10;AI-generated content may be incorrect.">
            <a:extLst>
              <a:ext uri="{FF2B5EF4-FFF2-40B4-BE49-F238E27FC236}">
                <a16:creationId xmlns:a16="http://schemas.microsoft.com/office/drawing/2014/main" id="{3DC72BD7-659E-E973-8C5B-E7C6D8F3F6FE}"/>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16"/>
                    </a14:imgEffect>
                  </a14:imgLayer>
                </a14:imgProps>
              </a:ext>
            </a:extLst>
          </a:blip>
          <a:stretch>
            <a:fillRect/>
          </a:stretch>
        </p:blipFill>
        <p:spPr>
          <a:xfrm>
            <a:off x="-2" y="-1"/>
            <a:ext cx="12192002" cy="6858001"/>
          </a:xfrm>
          <a:prstGeom prst="rect">
            <a:avLst/>
          </a:prstGeom>
        </p:spPr>
      </p:pic>
      <p:sp>
        <p:nvSpPr>
          <p:cNvPr id="2" name="Title 1">
            <a:extLst>
              <a:ext uri="{FF2B5EF4-FFF2-40B4-BE49-F238E27FC236}">
                <a16:creationId xmlns:a16="http://schemas.microsoft.com/office/drawing/2014/main" id="{B350E13C-D76F-2FE0-13FA-451B54AE029B}"/>
              </a:ext>
            </a:extLst>
          </p:cNvPr>
          <p:cNvSpPr>
            <a:spLocks noGrp="1"/>
          </p:cNvSpPr>
          <p:nvPr>
            <p:ph type="ctrTitle"/>
          </p:nvPr>
        </p:nvSpPr>
        <p:spPr>
          <a:xfrm>
            <a:off x="626769" y="743447"/>
            <a:ext cx="11493314" cy="2455153"/>
          </a:xfrm>
          <a:noFill/>
        </p:spPr>
        <p:txBody>
          <a:bodyPr anchor="t">
            <a:normAutofit fontScale="90000"/>
          </a:bodyPr>
          <a:lstStyle/>
          <a:p>
            <a:pPr algn="l"/>
            <a:r>
              <a:rPr lang="en-US" dirty="0">
                <a:ln w="3175">
                  <a:solidFill>
                    <a:schemeClr val="bg1">
                      <a:alpha val="50000"/>
                    </a:schemeClr>
                  </a:solidFill>
                </a:ln>
                <a:latin typeface="+mn-lt"/>
              </a:rPr>
              <a:t>Thermal Emission from Rocky Exoplanets as a Probe of Their Atmospheres in the JWST Era</a:t>
            </a:r>
            <a:endParaRPr lang="en-US" sz="4000" b="1" dirty="0">
              <a:ln w="3175">
                <a:solidFill>
                  <a:schemeClr val="bg1">
                    <a:alpha val="50000"/>
                  </a:schemeClr>
                </a:solidFill>
              </a:ln>
              <a:latin typeface="+mn-lt"/>
            </a:endParaRPr>
          </a:p>
        </p:txBody>
      </p:sp>
      <p:sp>
        <p:nvSpPr>
          <p:cNvPr id="3" name="Subtitle 2">
            <a:extLst>
              <a:ext uri="{FF2B5EF4-FFF2-40B4-BE49-F238E27FC236}">
                <a16:creationId xmlns:a16="http://schemas.microsoft.com/office/drawing/2014/main" id="{36B91603-FE85-714A-A232-453D6D2145B2}"/>
              </a:ext>
            </a:extLst>
          </p:cNvPr>
          <p:cNvSpPr>
            <a:spLocks noGrp="1"/>
          </p:cNvSpPr>
          <p:nvPr>
            <p:ph type="subTitle" idx="1"/>
          </p:nvPr>
        </p:nvSpPr>
        <p:spPr>
          <a:xfrm>
            <a:off x="623719" y="3296798"/>
            <a:ext cx="8016427" cy="2324135"/>
          </a:xfrm>
          <a:noFill/>
        </p:spPr>
        <p:txBody>
          <a:bodyPr vert="horz" lIns="91440" tIns="45720" rIns="91440" bIns="45720" rtlCol="0" anchor="t">
            <a:normAutofit lnSpcReduction="10000"/>
          </a:bodyPr>
          <a:lstStyle/>
          <a:p>
            <a:pPr algn="l"/>
            <a:r>
              <a:rPr lang="en-US" sz="4000" b="1" dirty="0">
                <a:ln w="3175">
                  <a:solidFill>
                    <a:schemeClr val="bg1">
                      <a:alpha val="49868"/>
                    </a:schemeClr>
                  </a:solidFill>
                </a:ln>
              </a:rPr>
              <a:t>Patcharapol (Pat) Wachiraphan</a:t>
            </a:r>
          </a:p>
          <a:p>
            <a:pPr algn="l"/>
            <a:r>
              <a:rPr lang="en-US" sz="3200" b="1" dirty="0">
                <a:ln w="3175">
                  <a:solidFill>
                    <a:schemeClr val="bg1">
                      <a:alpha val="49868"/>
                    </a:schemeClr>
                  </a:solidFill>
                </a:ln>
                <a:solidFill>
                  <a:schemeClr val="tx1">
                    <a:lumMod val="75000"/>
                  </a:schemeClr>
                </a:solidFill>
              </a:rPr>
              <a:t>PhD Candidate</a:t>
            </a:r>
          </a:p>
          <a:p>
            <a:pPr algn="l"/>
            <a:r>
              <a:rPr lang="en-US" sz="3200" b="1" dirty="0">
                <a:ln w="3175">
                  <a:solidFill>
                    <a:schemeClr val="bg1">
                      <a:alpha val="49868"/>
                    </a:schemeClr>
                  </a:solidFill>
                </a:ln>
                <a:solidFill>
                  <a:schemeClr val="tx1">
                    <a:lumMod val="75000"/>
                  </a:schemeClr>
                </a:solidFill>
              </a:rPr>
              <a:t>Dept. of Astrophysical &amp; Planetary Sciences</a:t>
            </a:r>
          </a:p>
          <a:p>
            <a:pPr algn="l"/>
            <a:r>
              <a:rPr lang="en-US" sz="3200" b="1" dirty="0">
                <a:ln w="3175">
                  <a:solidFill>
                    <a:schemeClr val="bg1">
                      <a:alpha val="49868"/>
                    </a:schemeClr>
                  </a:solidFill>
                </a:ln>
                <a:solidFill>
                  <a:schemeClr val="tx1">
                    <a:lumMod val="75000"/>
                  </a:schemeClr>
                </a:solidFill>
              </a:rPr>
              <a:t>University of Colorado Boulder, USA</a:t>
            </a:r>
            <a:endParaRPr lang="en-US" sz="3200" dirty="0">
              <a:ln w="3175">
                <a:solidFill>
                  <a:schemeClr val="bg1">
                    <a:alpha val="49868"/>
                  </a:schemeClr>
                </a:solidFill>
              </a:ln>
              <a:solidFill>
                <a:schemeClr val="tx1">
                  <a:lumMod val="75000"/>
                </a:schemeClr>
              </a:solidFill>
            </a:endParaRPr>
          </a:p>
        </p:txBody>
      </p:sp>
      <p:sp>
        <p:nvSpPr>
          <p:cNvPr id="15" name="TextBox 14">
            <a:extLst>
              <a:ext uri="{FF2B5EF4-FFF2-40B4-BE49-F238E27FC236}">
                <a16:creationId xmlns:a16="http://schemas.microsoft.com/office/drawing/2014/main" id="{B83B1E44-7A0C-CD2D-7369-402237DCA38E}"/>
              </a:ext>
            </a:extLst>
          </p:cNvPr>
          <p:cNvSpPr txBox="1"/>
          <p:nvPr/>
        </p:nvSpPr>
        <p:spPr>
          <a:xfrm>
            <a:off x="623062" y="5620934"/>
            <a:ext cx="7066978" cy="830997"/>
          </a:xfrm>
          <a:prstGeom prst="rect">
            <a:avLst/>
          </a:prstGeom>
          <a:noFill/>
        </p:spPr>
        <p:txBody>
          <a:bodyPr wrap="square" lIns="91440" tIns="45720" rIns="91440" bIns="45720" anchor="t">
            <a:spAutoFit/>
          </a:bodyPr>
          <a:lstStyle/>
          <a:p>
            <a:pPr algn="l"/>
            <a:r>
              <a:rPr lang="en-US" sz="2400" dirty="0">
                <a:ln w="1270">
                  <a:solidFill>
                    <a:schemeClr val="bg1">
                      <a:alpha val="0"/>
                    </a:schemeClr>
                  </a:solidFill>
                </a:ln>
                <a:solidFill>
                  <a:schemeClr val="tx1">
                    <a:lumMod val="75000"/>
                  </a:schemeClr>
                </a:solidFill>
                <a:ea typeface="Calibri"/>
                <a:cs typeface="Calibri"/>
              </a:rPr>
              <a:t>PSURE2025, Dept. of Physics, </a:t>
            </a:r>
            <a:r>
              <a:rPr lang="th-TH" sz="2400" dirty="0" err="1">
                <a:ln w="1270">
                  <a:solidFill>
                    <a:schemeClr val="bg1">
                      <a:alpha val="0"/>
                    </a:schemeClr>
                  </a:solidFill>
                </a:ln>
                <a:solidFill>
                  <a:schemeClr val="tx1">
                    <a:lumMod val="75000"/>
                  </a:schemeClr>
                </a:solidFill>
                <a:ea typeface="Calibri"/>
                <a:cs typeface="Calibri"/>
              </a:rPr>
              <a:t>Faculty</a:t>
            </a:r>
            <a:r>
              <a:rPr lang="th-TH" sz="2400" dirty="0">
                <a:ln w="1270">
                  <a:solidFill>
                    <a:schemeClr val="bg1">
                      <a:alpha val="0"/>
                    </a:schemeClr>
                  </a:solidFill>
                </a:ln>
                <a:solidFill>
                  <a:schemeClr val="tx1">
                    <a:lumMod val="75000"/>
                  </a:schemeClr>
                </a:solidFill>
                <a:ea typeface="Calibri"/>
                <a:cs typeface="Calibri"/>
              </a:rPr>
              <a:t> of </a:t>
            </a:r>
            <a:r>
              <a:rPr lang="th-TH" sz="2400" dirty="0" err="1">
                <a:ln w="1270">
                  <a:solidFill>
                    <a:schemeClr val="bg1">
                      <a:alpha val="0"/>
                    </a:schemeClr>
                  </a:solidFill>
                </a:ln>
                <a:solidFill>
                  <a:schemeClr val="tx1">
                    <a:lumMod val="75000"/>
                  </a:schemeClr>
                </a:solidFill>
                <a:ea typeface="Calibri"/>
                <a:cs typeface="Calibri"/>
              </a:rPr>
              <a:t>Science</a:t>
            </a:r>
            <a:r>
              <a:rPr lang="th-TH" sz="2400" dirty="0">
                <a:ln w="1270">
                  <a:solidFill>
                    <a:schemeClr val="bg1">
                      <a:alpha val="0"/>
                    </a:schemeClr>
                  </a:solidFill>
                </a:ln>
                <a:solidFill>
                  <a:schemeClr val="tx1">
                    <a:lumMod val="75000"/>
                  </a:schemeClr>
                </a:solidFill>
                <a:ea typeface="Calibri"/>
                <a:cs typeface="Calibri"/>
              </a:rPr>
              <a:t>, </a:t>
            </a:r>
            <a:r>
              <a:rPr lang="en-US" sz="2400" dirty="0">
                <a:ln w="1270">
                  <a:solidFill>
                    <a:schemeClr val="bg1">
                      <a:alpha val="0"/>
                    </a:schemeClr>
                  </a:solidFill>
                </a:ln>
                <a:solidFill>
                  <a:schemeClr val="tx1">
                    <a:lumMod val="75000"/>
                  </a:schemeClr>
                </a:solidFill>
                <a:ea typeface="Calibri"/>
                <a:cs typeface="Calibri"/>
              </a:rPr>
              <a:t>Mahidol University, Bangkok, Thailand (June 9</a:t>
            </a:r>
            <a:r>
              <a:rPr lang="en-US" sz="2400" baseline="30000" dirty="0">
                <a:ln w="1270">
                  <a:solidFill>
                    <a:schemeClr val="bg1">
                      <a:alpha val="0"/>
                    </a:schemeClr>
                  </a:solidFill>
                </a:ln>
                <a:solidFill>
                  <a:schemeClr val="tx1">
                    <a:lumMod val="75000"/>
                  </a:schemeClr>
                </a:solidFill>
                <a:ea typeface="Calibri"/>
                <a:cs typeface="Calibri"/>
              </a:rPr>
              <a:t>th</a:t>
            </a:r>
            <a:r>
              <a:rPr lang="en-US" sz="2400" dirty="0">
                <a:ln w="1270">
                  <a:solidFill>
                    <a:schemeClr val="bg1">
                      <a:alpha val="0"/>
                    </a:schemeClr>
                  </a:solidFill>
                </a:ln>
                <a:solidFill>
                  <a:schemeClr val="tx1">
                    <a:lumMod val="75000"/>
                  </a:schemeClr>
                </a:solidFill>
                <a:ea typeface="Calibri"/>
                <a:cs typeface="Calibri"/>
              </a:rPr>
              <a:t> 2025)</a:t>
            </a:r>
          </a:p>
        </p:txBody>
      </p:sp>
      <p:sp>
        <p:nvSpPr>
          <p:cNvPr id="4" name="Slide Number Placeholder 10">
            <a:extLst>
              <a:ext uri="{FF2B5EF4-FFF2-40B4-BE49-F238E27FC236}">
                <a16:creationId xmlns:a16="http://schemas.microsoft.com/office/drawing/2014/main" id="{919B4548-C553-BDD2-139B-91882F11887A}"/>
              </a:ext>
            </a:extLst>
          </p:cNvPr>
          <p:cNvSpPr>
            <a:spLocks noGrp="1"/>
          </p:cNvSpPr>
          <p:nvPr>
            <p:ph type="sldNum" sz="quarter" idx="12"/>
          </p:nvPr>
        </p:nvSpPr>
        <p:spPr>
          <a:xfrm>
            <a:off x="9376883" y="6394676"/>
            <a:ext cx="2743200" cy="365125"/>
          </a:xfrm>
        </p:spPr>
        <p:txBody>
          <a:bodyPr vert="horz" lIns="91440" tIns="45720" rIns="91440" bIns="45720" rtlCol="0" anchor="ctr">
            <a:normAutofit/>
          </a:bodyPr>
          <a:lstStyle/>
          <a:p>
            <a:pPr algn="r" defTabSz="914400">
              <a:spcAft>
                <a:spcPts val="600"/>
              </a:spcAft>
            </a:pPr>
            <a:fld id="{DFDF98CC-160E-494C-8C3C-8CDC5FA257DE}" type="slidenum">
              <a:rPr lang="en-US" smtClean="0"/>
              <a:pPr algn="r" defTabSz="914400">
                <a:spcAft>
                  <a:spcPts val="600"/>
                </a:spcAft>
              </a:pPr>
              <a:t>1</a:t>
            </a:fld>
            <a:endParaRPr lang="en-US" dirty="0"/>
          </a:p>
        </p:txBody>
      </p:sp>
      <p:sp>
        <p:nvSpPr>
          <p:cNvPr id="9" name="TextBox 8">
            <a:extLst>
              <a:ext uri="{FF2B5EF4-FFF2-40B4-BE49-F238E27FC236}">
                <a16:creationId xmlns:a16="http://schemas.microsoft.com/office/drawing/2014/main" id="{EB3F99EC-ABC2-663D-1788-FCA740D0A0EA}"/>
              </a:ext>
            </a:extLst>
          </p:cNvPr>
          <p:cNvSpPr txBox="1"/>
          <p:nvPr/>
        </p:nvSpPr>
        <p:spPr>
          <a:xfrm>
            <a:off x="8860734" y="6114553"/>
            <a:ext cx="2743201" cy="646331"/>
          </a:xfrm>
          <a:prstGeom prst="rect">
            <a:avLst/>
          </a:prstGeom>
          <a:noFill/>
        </p:spPr>
        <p:txBody>
          <a:bodyPr wrap="square" lIns="91440" tIns="45720" rIns="91440" bIns="45720" anchor="t">
            <a:spAutoFit/>
          </a:bodyPr>
          <a:lstStyle/>
          <a:p>
            <a:pPr algn="l"/>
            <a:r>
              <a:rPr lang="en-US" dirty="0">
                <a:ln w="1270">
                  <a:solidFill>
                    <a:schemeClr val="bg1">
                      <a:alpha val="0"/>
                    </a:schemeClr>
                  </a:solidFill>
                </a:ln>
                <a:solidFill>
                  <a:schemeClr val="tx1">
                    <a:lumMod val="50000"/>
                  </a:schemeClr>
                </a:solidFill>
                <a:ea typeface="Calibri"/>
                <a:cs typeface="Calibri"/>
              </a:rPr>
              <a:t>Background picture: </a:t>
            </a:r>
          </a:p>
          <a:p>
            <a:pPr algn="l"/>
            <a:r>
              <a:rPr lang="en-US" dirty="0">
                <a:ln w="1270">
                  <a:solidFill>
                    <a:schemeClr val="bg1">
                      <a:alpha val="0"/>
                    </a:schemeClr>
                  </a:solidFill>
                </a:ln>
                <a:solidFill>
                  <a:schemeClr val="tx1">
                    <a:lumMod val="50000"/>
                  </a:schemeClr>
                </a:solidFill>
                <a:ea typeface="Calibri"/>
                <a:cs typeface="Calibri"/>
              </a:rPr>
              <a:t>artist (</a:t>
            </a:r>
            <a:r>
              <a:rPr lang="en-US" dirty="0" err="1">
                <a:ln w="1270">
                  <a:solidFill>
                    <a:schemeClr val="bg1">
                      <a:alpha val="0"/>
                    </a:schemeClr>
                  </a:solidFill>
                </a:ln>
                <a:solidFill>
                  <a:schemeClr val="tx1">
                    <a:lumMod val="50000"/>
                  </a:schemeClr>
                </a:solidFill>
                <a:ea typeface="Calibri"/>
                <a:cs typeface="Calibri"/>
              </a:rPr>
              <a:t>chatgpt</a:t>
            </a:r>
            <a:r>
              <a:rPr lang="en-US" dirty="0">
                <a:ln w="1270">
                  <a:solidFill>
                    <a:schemeClr val="bg1">
                      <a:alpha val="0"/>
                    </a:schemeClr>
                  </a:solidFill>
                </a:ln>
                <a:solidFill>
                  <a:schemeClr val="tx1">
                    <a:lumMod val="50000"/>
                  </a:schemeClr>
                </a:solidFill>
                <a:ea typeface="Calibri"/>
                <a:cs typeface="Calibri"/>
              </a:rPr>
              <a:t>) impression</a:t>
            </a:r>
          </a:p>
        </p:txBody>
      </p:sp>
    </p:spTree>
    <p:extLst>
      <p:ext uri="{BB962C8B-B14F-4D97-AF65-F5344CB8AC3E}">
        <p14:creationId xmlns:p14="http://schemas.microsoft.com/office/powerpoint/2010/main" val="275893696"/>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CE2E07-EADD-ABFA-306F-E8E3390302D8}"/>
              </a:ext>
            </a:extLst>
          </p:cNvPr>
          <p:cNvSpPr txBox="1"/>
          <p:nvPr/>
        </p:nvSpPr>
        <p:spPr>
          <a:xfrm>
            <a:off x="630934" y="1468265"/>
            <a:ext cx="11354235" cy="585123"/>
          </a:xfrm>
          <a:prstGeom prst="rect">
            <a:avLst/>
          </a:prstGeom>
        </p:spPr>
        <p:txBody>
          <a:bodyPr vert="horz" lIns="91440" tIns="45720" rIns="91440" bIns="45720" rtlCol="0" anchor="t">
            <a:normAutofit/>
          </a:bodyPr>
          <a:lstStyle/>
          <a:p>
            <a:pPr marL="285750" indent="-228600" defTabSz="914400">
              <a:lnSpc>
                <a:spcPct val="90000"/>
              </a:lnSpc>
              <a:spcAft>
                <a:spcPts val="600"/>
              </a:spcAft>
              <a:buFont typeface="Arial" panose="020B0604020202020204" pitchFamily="34" charset="0"/>
              <a:buChar char="•"/>
            </a:pPr>
            <a:r>
              <a:rPr lang="en-US" sz="2200"/>
              <a:t>Earth as an exoplanet.</a:t>
            </a:r>
          </a:p>
        </p:txBody>
      </p:sp>
      <p:sp>
        <p:nvSpPr>
          <p:cNvPr id="35" name="Slide Number Placeholder 34">
            <a:extLst>
              <a:ext uri="{FF2B5EF4-FFF2-40B4-BE49-F238E27FC236}">
                <a16:creationId xmlns:a16="http://schemas.microsoft.com/office/drawing/2014/main" id="{7A901F36-72C6-2C18-7CA9-496F2A03C0B4}"/>
              </a:ext>
            </a:extLst>
          </p:cNvPr>
          <p:cNvSpPr>
            <a:spLocks noGrp="1"/>
          </p:cNvSpPr>
          <p:nvPr>
            <p:ph type="sldNum" sz="quarter" idx="12"/>
          </p:nvPr>
        </p:nvSpPr>
        <p:spPr>
          <a:xfrm>
            <a:off x="794655" y="6356350"/>
            <a:ext cx="2743200" cy="365125"/>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a:spcAft>
                <a:spcPts val="600"/>
              </a:spcAft>
            </a:pPr>
            <a:fld id="{DFDF98CC-160E-494C-8C3C-8CDC5FA257DE}" type="slidenum">
              <a:rPr lang="en-US" smtClean="0"/>
              <a:pPr algn="r" defTabSz="914400">
                <a:spcAft>
                  <a:spcPts val="600"/>
                </a:spcAft>
              </a:pPr>
              <a:t>10</a:t>
            </a:fld>
            <a:endParaRPr lang="en-US"/>
          </a:p>
        </p:txBody>
      </p:sp>
      <p:sp>
        <p:nvSpPr>
          <p:cNvPr id="6" name="TextBox 5">
            <a:extLst>
              <a:ext uri="{FF2B5EF4-FFF2-40B4-BE49-F238E27FC236}">
                <a16:creationId xmlns:a16="http://schemas.microsoft.com/office/drawing/2014/main" id="{0C13621D-FD88-0B26-7DE5-56989F1DD7D9}"/>
              </a:ext>
            </a:extLst>
          </p:cNvPr>
          <p:cNvSpPr txBox="1"/>
          <p:nvPr/>
        </p:nvSpPr>
        <p:spPr>
          <a:xfrm>
            <a:off x="9601426" y="361687"/>
            <a:ext cx="2492375" cy="1477328"/>
          </a:xfrm>
          <a:prstGeom prst="rect">
            <a:avLst/>
          </a:prstGeom>
          <a:noFill/>
        </p:spPr>
        <p:txBody>
          <a:bodyPr wrap="square" rtlCol="0">
            <a:spAutoFit/>
          </a:bodyPr>
          <a:lstStyle/>
          <a:p>
            <a:pPr algn="ctr"/>
            <a:r>
              <a:rPr lang="en-US" i="0" u="none" strike="noStrike" dirty="0">
                <a:effectLst/>
              </a:rPr>
              <a:t>Transmission Spectrum of an Earth-like Atmosphere</a:t>
            </a:r>
          </a:p>
          <a:p>
            <a:pPr algn="ctr"/>
            <a:r>
              <a:rPr lang="en-US" i="0" u="none" strike="noStrike" dirty="0">
                <a:effectLst/>
              </a:rPr>
              <a:t>Credit: NASA, ESA, Leah Hustak (</a:t>
            </a:r>
            <a:r>
              <a:rPr lang="en-US" i="0" u="none" strike="noStrike" dirty="0" err="1">
                <a:effectLst/>
              </a:rPr>
              <a:t>STScI</a:t>
            </a:r>
            <a:r>
              <a:rPr lang="en-US" i="0" u="none" strike="noStrike" dirty="0">
                <a:effectLst/>
              </a:rPr>
              <a:t>)</a:t>
            </a:r>
            <a:endParaRPr lang="en-US" dirty="0"/>
          </a:p>
        </p:txBody>
      </p:sp>
      <p:pic>
        <p:nvPicPr>
          <p:cNvPr id="7" name="Picture 6" descr="A diagram of a graph&#10;&#10;Description automatically generated with medium confidence">
            <a:extLst>
              <a:ext uri="{FF2B5EF4-FFF2-40B4-BE49-F238E27FC236}">
                <a16:creationId xmlns:a16="http://schemas.microsoft.com/office/drawing/2014/main" id="{6DA3219B-21B9-04A1-677D-2FDB48D0CD65}"/>
              </a:ext>
            </a:extLst>
          </p:cNvPr>
          <p:cNvPicPr>
            <a:picLocks noChangeAspect="1"/>
          </p:cNvPicPr>
          <p:nvPr/>
        </p:nvPicPr>
        <p:blipFill>
          <a:blip r:embed="rId3"/>
          <a:stretch>
            <a:fillRect/>
          </a:stretch>
        </p:blipFill>
        <p:spPr>
          <a:xfrm>
            <a:off x="1344386" y="1375909"/>
            <a:ext cx="9503228" cy="5345566"/>
          </a:xfrm>
          <a:prstGeom prst="rect">
            <a:avLst/>
          </a:prstGeom>
        </p:spPr>
      </p:pic>
      <p:sp>
        <p:nvSpPr>
          <p:cNvPr id="10" name="Title 1">
            <a:extLst>
              <a:ext uri="{FF2B5EF4-FFF2-40B4-BE49-F238E27FC236}">
                <a16:creationId xmlns:a16="http://schemas.microsoft.com/office/drawing/2014/main" id="{E9B5AFC4-8FE9-A834-DA94-948F1B41E6A6}"/>
              </a:ext>
            </a:extLst>
          </p:cNvPr>
          <p:cNvSpPr txBox="1">
            <a:spLocks/>
          </p:cNvSpPr>
          <p:nvPr/>
        </p:nvSpPr>
        <p:spPr>
          <a:xfrm>
            <a:off x="630935" y="640080"/>
            <a:ext cx="9345821" cy="148132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a:solidFill>
                  <a:schemeClr val="accent1">
                    <a:lumMod val="60000"/>
                    <a:lumOff val="40000"/>
                  </a:schemeClr>
                </a:solidFill>
              </a:rPr>
              <a:t>Transmission Spectroscopy</a:t>
            </a:r>
          </a:p>
        </p:txBody>
      </p:sp>
      <p:sp>
        <p:nvSpPr>
          <p:cNvPr id="2" name="Footer Placeholder 2">
            <a:extLst>
              <a:ext uri="{FF2B5EF4-FFF2-40B4-BE49-F238E27FC236}">
                <a16:creationId xmlns:a16="http://schemas.microsoft.com/office/drawing/2014/main" id="{80B8E89A-0C8A-1A15-EEB9-2668B79CDE8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Tree>
    <p:extLst>
      <p:ext uri="{BB962C8B-B14F-4D97-AF65-F5344CB8AC3E}">
        <p14:creationId xmlns:p14="http://schemas.microsoft.com/office/powerpoint/2010/main" val="350677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F642-57CE-FC43-B9B3-979D432B7161}"/>
              </a:ext>
            </a:extLst>
          </p:cNvPr>
          <p:cNvSpPr>
            <a:spLocks noGrp="1"/>
          </p:cNvSpPr>
          <p:nvPr>
            <p:ph type="title"/>
          </p:nvPr>
        </p:nvSpPr>
        <p:spPr>
          <a:xfrm>
            <a:off x="630936" y="640080"/>
            <a:ext cx="4818888" cy="1481328"/>
          </a:xfrm>
        </p:spPr>
        <p:txBody>
          <a:bodyPr anchor="b">
            <a:normAutofit fontScale="90000"/>
          </a:bodyPr>
          <a:lstStyle/>
          <a:p>
            <a:r>
              <a:rPr lang="en-US" sz="5400">
                <a:solidFill>
                  <a:schemeClr val="accent1">
                    <a:lumMod val="60000"/>
                    <a:lumOff val="40000"/>
                  </a:schemeClr>
                </a:solidFill>
              </a:rPr>
              <a:t>Transmission Spectroscopy</a:t>
            </a:r>
          </a:p>
        </p:txBody>
      </p:sp>
      <p:pic>
        <p:nvPicPr>
          <p:cNvPr id="16" name="Content Placeholder 15" descr="A graph of different colored lines&#10;&#10;Description automatically generated">
            <a:extLst>
              <a:ext uri="{FF2B5EF4-FFF2-40B4-BE49-F238E27FC236}">
                <a16:creationId xmlns:a16="http://schemas.microsoft.com/office/drawing/2014/main" id="{A74BCA11-5E98-CBF2-A04C-C91B29A0D8FF}"/>
              </a:ext>
            </a:extLst>
          </p:cNvPr>
          <p:cNvPicPr>
            <a:picLocks noGrp="1" noChangeAspect="1"/>
          </p:cNvPicPr>
          <p:nvPr>
            <p:ph idx="1"/>
          </p:nvPr>
        </p:nvPicPr>
        <p:blipFill>
          <a:blip r:embed="rId4"/>
          <a:stretch>
            <a:fillRect/>
          </a:stretch>
        </p:blipFill>
        <p:spPr>
          <a:xfrm>
            <a:off x="6742178" y="47058"/>
            <a:ext cx="5249848" cy="6763884"/>
          </a:xfrm>
        </p:spPr>
      </p:pic>
      <p:sp>
        <p:nvSpPr>
          <p:cNvPr id="17" name="Content Placeholder 7">
            <a:extLst>
              <a:ext uri="{FF2B5EF4-FFF2-40B4-BE49-F238E27FC236}">
                <a16:creationId xmlns:a16="http://schemas.microsoft.com/office/drawing/2014/main" id="{F7E663CB-2880-774F-6E90-C4AB9E041957}"/>
              </a:ext>
            </a:extLst>
          </p:cNvPr>
          <p:cNvSpPr txBox="1">
            <a:spLocks/>
          </p:cNvSpPr>
          <p:nvPr/>
        </p:nvSpPr>
        <p:spPr>
          <a:xfrm>
            <a:off x="630936" y="2660904"/>
            <a:ext cx="4818888" cy="35478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Observing the transit depth variation across wavelengths.</a:t>
            </a:r>
          </a:p>
          <a:p>
            <a:r>
              <a:rPr lang="en-US" dirty="0"/>
              <a:t>Successfully capture absorption features of </a:t>
            </a:r>
            <a:r>
              <a:rPr lang="en-US" b="1" dirty="0">
                <a:solidFill>
                  <a:srgbClr val="FF3725"/>
                </a:solidFill>
              </a:rPr>
              <a:t>gas giants</a:t>
            </a:r>
            <a:r>
              <a:rPr lang="en-US" dirty="0">
                <a:solidFill>
                  <a:srgbClr val="FF3725"/>
                </a:solidFill>
              </a:rPr>
              <a:t>.</a:t>
            </a:r>
          </a:p>
        </p:txBody>
      </p:sp>
      <p:sp>
        <p:nvSpPr>
          <p:cNvPr id="18" name="TextBox 17">
            <a:extLst>
              <a:ext uri="{FF2B5EF4-FFF2-40B4-BE49-F238E27FC236}">
                <a16:creationId xmlns:a16="http://schemas.microsoft.com/office/drawing/2014/main" id="{C69A7155-D310-54DF-25AA-DD671D460F7C}"/>
              </a:ext>
            </a:extLst>
          </p:cNvPr>
          <p:cNvSpPr txBox="1"/>
          <p:nvPr/>
        </p:nvSpPr>
        <p:spPr>
          <a:xfrm>
            <a:off x="3701932" y="4805432"/>
            <a:ext cx="3152061" cy="1200329"/>
          </a:xfrm>
          <a:prstGeom prst="rect">
            <a:avLst/>
          </a:prstGeom>
          <a:noFill/>
        </p:spPr>
        <p:txBody>
          <a:bodyPr wrap="square" rtlCol="0">
            <a:spAutoFit/>
          </a:bodyPr>
          <a:lstStyle/>
          <a:p>
            <a:pPr algn="ctr"/>
            <a:r>
              <a:rPr lang="en-US" dirty="0"/>
              <a:t>HST/Spitzer transmission spectral sequence of </a:t>
            </a:r>
            <a:r>
              <a:rPr lang="en-US" b="1" dirty="0"/>
              <a:t>hot-Jupiter</a:t>
            </a:r>
            <a:r>
              <a:rPr lang="en-US" dirty="0"/>
              <a:t> survey targets</a:t>
            </a:r>
          </a:p>
          <a:p>
            <a:pPr algn="ctr"/>
            <a:r>
              <a:rPr lang="en-US" dirty="0"/>
              <a:t>(Credit: </a:t>
            </a:r>
            <a:r>
              <a:rPr lang="en-US" sz="1800" dirty="0">
                <a:effectLst/>
                <a:latin typeface="GlosaMath"/>
              </a:rPr>
              <a:t>Sing et al.2016 </a:t>
            </a:r>
            <a:r>
              <a:rPr lang="en-US" dirty="0"/>
              <a:t>)</a:t>
            </a:r>
          </a:p>
        </p:txBody>
      </p:sp>
      <p:sp>
        <p:nvSpPr>
          <p:cNvPr id="20" name="Slide Number Placeholder 19">
            <a:extLst>
              <a:ext uri="{FF2B5EF4-FFF2-40B4-BE49-F238E27FC236}">
                <a16:creationId xmlns:a16="http://schemas.microsoft.com/office/drawing/2014/main" id="{60A2418F-5A06-C306-9517-EB943C5BEB56}"/>
              </a:ext>
            </a:extLst>
          </p:cNvPr>
          <p:cNvSpPr>
            <a:spLocks noGrp="1"/>
          </p:cNvSpPr>
          <p:nvPr>
            <p:ph type="sldNum" sz="quarter" idx="12"/>
          </p:nvPr>
        </p:nvSpPr>
        <p:spPr>
          <a:xfrm>
            <a:off x="794655"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FDF98CC-160E-494C-8C3C-8CDC5FA257DE}" type="slidenum">
              <a:rPr lang="en-US" smtClean="0"/>
              <a:pPr/>
              <a:t>11</a:t>
            </a:fld>
            <a:endParaRPr lang="en-US" dirty="0"/>
          </a:p>
        </p:txBody>
      </p:sp>
      <p:sp>
        <p:nvSpPr>
          <p:cNvPr id="3" name="TextBox 2">
            <a:extLst>
              <a:ext uri="{FF2B5EF4-FFF2-40B4-BE49-F238E27FC236}">
                <a16:creationId xmlns:a16="http://schemas.microsoft.com/office/drawing/2014/main" id="{A6631EDB-3D24-B4FF-89EE-9BF8FF2C482D}"/>
              </a:ext>
            </a:extLst>
          </p:cNvPr>
          <p:cNvSpPr txBox="1"/>
          <p:nvPr/>
        </p:nvSpPr>
        <p:spPr>
          <a:xfrm rot="16200000">
            <a:off x="4765651" y="3024537"/>
            <a:ext cx="4189865" cy="461665"/>
          </a:xfrm>
          <a:prstGeom prst="rect">
            <a:avLst/>
          </a:prstGeom>
          <a:noFill/>
        </p:spPr>
        <p:txBody>
          <a:bodyPr wrap="none" rtlCol="0">
            <a:spAutoFit/>
          </a:bodyPr>
          <a:lstStyle/>
          <a:p>
            <a:r>
              <a:rPr lang="en-US" sz="2400" dirty="0">
                <a:solidFill>
                  <a:schemeClr val="bg1"/>
                </a:solidFill>
                <a:highlight>
                  <a:srgbClr val="C0C0C0"/>
                </a:highlight>
              </a:rPr>
              <a:t>Relative altitude in scale heights</a:t>
            </a:r>
          </a:p>
        </p:txBody>
      </p:sp>
      <p:sp>
        <p:nvSpPr>
          <p:cNvPr id="4" name="TextBox 3">
            <a:extLst>
              <a:ext uri="{FF2B5EF4-FFF2-40B4-BE49-F238E27FC236}">
                <a16:creationId xmlns:a16="http://schemas.microsoft.com/office/drawing/2014/main" id="{BEBE8C13-9BE5-CF01-A699-17FB502363CA}"/>
              </a:ext>
            </a:extLst>
          </p:cNvPr>
          <p:cNvSpPr txBox="1"/>
          <p:nvPr/>
        </p:nvSpPr>
        <p:spPr>
          <a:xfrm>
            <a:off x="8308790" y="6521420"/>
            <a:ext cx="2366738" cy="400110"/>
          </a:xfrm>
          <a:prstGeom prst="rect">
            <a:avLst/>
          </a:prstGeom>
          <a:noFill/>
        </p:spPr>
        <p:txBody>
          <a:bodyPr wrap="none" rtlCol="0">
            <a:spAutoFit/>
          </a:bodyPr>
          <a:lstStyle/>
          <a:p>
            <a:r>
              <a:rPr lang="en-US" sz="2000" dirty="0">
                <a:solidFill>
                  <a:schemeClr val="bg1"/>
                </a:solidFill>
                <a:highlight>
                  <a:srgbClr val="C0C0C0"/>
                </a:highlight>
              </a:rPr>
              <a:t>Wavelength (micron)</a:t>
            </a:r>
          </a:p>
        </p:txBody>
      </p:sp>
      <p:sp>
        <p:nvSpPr>
          <p:cNvPr id="5" name="Footer Placeholder 2">
            <a:extLst>
              <a:ext uri="{FF2B5EF4-FFF2-40B4-BE49-F238E27FC236}">
                <a16:creationId xmlns:a16="http://schemas.microsoft.com/office/drawing/2014/main" id="{ACEB3337-34BD-981B-018E-C8A3F1062E3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
        <p:nvSpPr>
          <p:cNvPr id="6" name="Rounded Rectangle 5">
            <a:extLst>
              <a:ext uri="{FF2B5EF4-FFF2-40B4-BE49-F238E27FC236}">
                <a16:creationId xmlns:a16="http://schemas.microsoft.com/office/drawing/2014/main" id="{32B67640-A47C-8544-52BF-4C1F91AFE5D9}"/>
              </a:ext>
            </a:extLst>
          </p:cNvPr>
          <p:cNvSpPr/>
          <p:nvPr/>
        </p:nvSpPr>
        <p:spPr>
          <a:xfrm>
            <a:off x="6965244" y="1298223"/>
            <a:ext cx="4933245" cy="587022"/>
          </a:xfrm>
          <a:prstGeom prst="roundRect">
            <a:avLst/>
          </a:prstGeom>
          <a:noFill/>
          <a:ln w="444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7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F642-57CE-FC43-B9B3-979D432B7161}"/>
              </a:ext>
            </a:extLst>
          </p:cNvPr>
          <p:cNvSpPr>
            <a:spLocks noGrp="1"/>
          </p:cNvSpPr>
          <p:nvPr>
            <p:ph type="title"/>
          </p:nvPr>
        </p:nvSpPr>
        <p:spPr>
          <a:xfrm>
            <a:off x="630936" y="640080"/>
            <a:ext cx="4818888" cy="1481328"/>
          </a:xfrm>
        </p:spPr>
        <p:txBody>
          <a:bodyPr anchor="b">
            <a:normAutofit fontScale="90000"/>
          </a:bodyPr>
          <a:lstStyle/>
          <a:p>
            <a:r>
              <a:rPr lang="en-US" sz="5400">
                <a:solidFill>
                  <a:schemeClr val="accent1">
                    <a:lumMod val="60000"/>
                    <a:lumOff val="40000"/>
                  </a:schemeClr>
                </a:solidFill>
              </a:rPr>
              <a:t>Transmission Spectroscopy</a:t>
            </a:r>
          </a:p>
        </p:txBody>
      </p:sp>
      <p:pic>
        <p:nvPicPr>
          <p:cNvPr id="5" name="Content Placeholder 4" descr="A graph of different types of data&#10;&#10;Description automatically generated">
            <a:extLst>
              <a:ext uri="{FF2B5EF4-FFF2-40B4-BE49-F238E27FC236}">
                <a16:creationId xmlns:a16="http://schemas.microsoft.com/office/drawing/2014/main" id="{52478437-53EA-FB10-3492-D2E2C00F70E1}"/>
              </a:ext>
            </a:extLst>
          </p:cNvPr>
          <p:cNvPicPr>
            <a:picLocks noGrp="1" noChangeAspect="1"/>
          </p:cNvPicPr>
          <p:nvPr>
            <p:ph idx="1"/>
          </p:nvPr>
        </p:nvPicPr>
        <p:blipFill>
          <a:blip r:embed="rId4"/>
          <a:stretch>
            <a:fillRect/>
          </a:stretch>
        </p:blipFill>
        <p:spPr>
          <a:xfrm>
            <a:off x="4716526" y="2095446"/>
            <a:ext cx="7433909" cy="4069829"/>
          </a:xfrm>
        </p:spPr>
      </p:pic>
      <p:sp>
        <p:nvSpPr>
          <p:cNvPr id="13" name="TextBox 12">
            <a:extLst>
              <a:ext uri="{FF2B5EF4-FFF2-40B4-BE49-F238E27FC236}">
                <a16:creationId xmlns:a16="http://schemas.microsoft.com/office/drawing/2014/main" id="{10937533-A575-0076-E8C2-91A85EC46C9B}"/>
              </a:ext>
            </a:extLst>
          </p:cNvPr>
          <p:cNvSpPr txBox="1"/>
          <p:nvPr/>
        </p:nvSpPr>
        <p:spPr>
          <a:xfrm>
            <a:off x="7856377" y="6165275"/>
            <a:ext cx="4294058" cy="738664"/>
          </a:xfrm>
          <a:prstGeom prst="rect">
            <a:avLst/>
          </a:prstGeom>
          <a:noFill/>
        </p:spPr>
        <p:txBody>
          <a:bodyPr wrap="square" rtlCol="0">
            <a:spAutoFit/>
          </a:bodyPr>
          <a:lstStyle/>
          <a:p>
            <a:pPr algn="ctr"/>
            <a:r>
              <a:rPr lang="en-US" sz="1400" dirty="0"/>
              <a:t>WASP-39b transmission spectrum</a:t>
            </a:r>
          </a:p>
          <a:p>
            <a:pPr algn="ctr"/>
            <a:r>
              <a:rPr lang="en-US" sz="1400" dirty="0"/>
              <a:t>(Credit: JWST Transiting Exoplanet Community ERS Team, 2022)</a:t>
            </a:r>
          </a:p>
        </p:txBody>
      </p:sp>
      <p:pic>
        <p:nvPicPr>
          <p:cNvPr id="8" name="Picture 7">
            <a:extLst>
              <a:ext uri="{FF2B5EF4-FFF2-40B4-BE49-F238E27FC236}">
                <a16:creationId xmlns:a16="http://schemas.microsoft.com/office/drawing/2014/main" id="{F18F3366-4160-CE7C-D9FF-8113665D93BA}"/>
              </a:ext>
            </a:extLst>
          </p:cNvPr>
          <p:cNvPicPr>
            <a:picLocks noChangeAspect="1"/>
          </p:cNvPicPr>
          <p:nvPr/>
        </p:nvPicPr>
        <p:blipFill>
          <a:blip r:embed="rId5"/>
          <a:stretch>
            <a:fillRect/>
          </a:stretch>
        </p:blipFill>
        <p:spPr>
          <a:xfrm>
            <a:off x="416192" y="2315412"/>
            <a:ext cx="4229100" cy="2819400"/>
          </a:xfrm>
          <a:prstGeom prst="rect">
            <a:avLst/>
          </a:prstGeom>
        </p:spPr>
      </p:pic>
      <p:sp>
        <p:nvSpPr>
          <p:cNvPr id="10" name="TextBox 9">
            <a:extLst>
              <a:ext uri="{FF2B5EF4-FFF2-40B4-BE49-F238E27FC236}">
                <a16:creationId xmlns:a16="http://schemas.microsoft.com/office/drawing/2014/main" id="{D6307857-A5FF-7564-740A-D23DC11914D3}"/>
              </a:ext>
            </a:extLst>
          </p:cNvPr>
          <p:cNvSpPr txBox="1"/>
          <p:nvPr/>
        </p:nvSpPr>
        <p:spPr>
          <a:xfrm>
            <a:off x="288944" y="5253029"/>
            <a:ext cx="4483595" cy="923330"/>
          </a:xfrm>
          <a:prstGeom prst="rect">
            <a:avLst/>
          </a:prstGeom>
          <a:noFill/>
        </p:spPr>
        <p:txBody>
          <a:bodyPr wrap="square" rtlCol="0">
            <a:spAutoFit/>
          </a:bodyPr>
          <a:lstStyle/>
          <a:p>
            <a:pPr algn="ctr"/>
            <a:r>
              <a:rPr lang="en-US" dirty="0"/>
              <a:t>WASP-39b transit light curve in wavelengths</a:t>
            </a:r>
          </a:p>
          <a:p>
            <a:pPr algn="ctr"/>
            <a:r>
              <a:rPr lang="en-US" dirty="0"/>
              <a:t>Credit: JWST Transiting Exoplanet Community ERS Team website/Pat Wachiraphan</a:t>
            </a:r>
          </a:p>
        </p:txBody>
      </p:sp>
      <p:sp>
        <p:nvSpPr>
          <p:cNvPr id="11" name="Content Placeholder 2">
            <a:extLst>
              <a:ext uri="{FF2B5EF4-FFF2-40B4-BE49-F238E27FC236}">
                <a16:creationId xmlns:a16="http://schemas.microsoft.com/office/drawing/2014/main" id="{07A71B5A-DF6E-97B8-D24C-B892A72BCFA7}"/>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sp>
        <p:nvSpPr>
          <p:cNvPr id="4" name="Slide Number Placeholder 3">
            <a:extLst>
              <a:ext uri="{FF2B5EF4-FFF2-40B4-BE49-F238E27FC236}">
                <a16:creationId xmlns:a16="http://schemas.microsoft.com/office/drawing/2014/main" id="{53A465D9-37DC-CE93-9DFF-1ECA307F50A7}"/>
              </a:ext>
            </a:extLst>
          </p:cNvPr>
          <p:cNvSpPr>
            <a:spLocks noGrp="1"/>
          </p:cNvSpPr>
          <p:nvPr>
            <p:ph type="sldNum" sz="quarter" idx="12"/>
          </p:nvPr>
        </p:nvSpPr>
        <p:spPr>
          <a:xfrm>
            <a:off x="794655"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FDF98CC-160E-494C-8C3C-8CDC5FA257DE}" type="slidenum">
              <a:rPr lang="en-US" smtClean="0"/>
              <a:pPr/>
              <a:t>12</a:t>
            </a:fld>
            <a:endParaRPr lang="en-US"/>
          </a:p>
        </p:txBody>
      </p:sp>
      <p:sp>
        <p:nvSpPr>
          <p:cNvPr id="3" name="Footer Placeholder 2">
            <a:extLst>
              <a:ext uri="{FF2B5EF4-FFF2-40B4-BE49-F238E27FC236}">
                <a16:creationId xmlns:a16="http://schemas.microsoft.com/office/drawing/2014/main" id="{F2D6F544-A6A7-8177-E318-FFC1A90795B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Tree>
    <p:extLst>
      <p:ext uri="{BB962C8B-B14F-4D97-AF65-F5344CB8AC3E}">
        <p14:creationId xmlns:p14="http://schemas.microsoft.com/office/powerpoint/2010/main" val="351137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580ED-D647-2376-11CD-962C838F2D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623736-81A9-3F64-9B28-F6BA827E50A4}"/>
              </a:ext>
            </a:extLst>
          </p:cNvPr>
          <p:cNvSpPr>
            <a:spLocks noGrp="1"/>
          </p:cNvSpPr>
          <p:nvPr>
            <p:ph type="title"/>
          </p:nvPr>
        </p:nvSpPr>
        <p:spPr>
          <a:xfrm>
            <a:off x="630936" y="640080"/>
            <a:ext cx="4818888" cy="1481328"/>
          </a:xfrm>
        </p:spPr>
        <p:txBody>
          <a:bodyPr anchor="b">
            <a:normAutofit fontScale="90000"/>
          </a:bodyPr>
          <a:lstStyle/>
          <a:p>
            <a:r>
              <a:rPr lang="en-US" sz="5400">
                <a:solidFill>
                  <a:schemeClr val="accent1">
                    <a:lumMod val="60000"/>
                    <a:lumOff val="40000"/>
                  </a:schemeClr>
                </a:solidFill>
              </a:rPr>
              <a:t>Transmission Spectroscopy</a:t>
            </a:r>
          </a:p>
        </p:txBody>
      </p:sp>
      <p:sp>
        <p:nvSpPr>
          <p:cNvPr id="11" name="Content Placeholder 2">
            <a:extLst>
              <a:ext uri="{FF2B5EF4-FFF2-40B4-BE49-F238E27FC236}">
                <a16:creationId xmlns:a16="http://schemas.microsoft.com/office/drawing/2014/main" id="{9C0D50BE-C5E3-2EC8-FF26-1CD80BA93B2D}"/>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sp>
        <p:nvSpPr>
          <p:cNvPr id="4" name="Slide Number Placeholder 3">
            <a:extLst>
              <a:ext uri="{FF2B5EF4-FFF2-40B4-BE49-F238E27FC236}">
                <a16:creationId xmlns:a16="http://schemas.microsoft.com/office/drawing/2014/main" id="{041A5991-C23A-8A83-1523-31E7D929C22B}"/>
              </a:ext>
            </a:extLst>
          </p:cNvPr>
          <p:cNvSpPr>
            <a:spLocks noGrp="1"/>
          </p:cNvSpPr>
          <p:nvPr>
            <p:ph type="sldNum" sz="quarter" idx="12"/>
          </p:nvPr>
        </p:nvSpPr>
        <p:spPr>
          <a:xfrm>
            <a:off x="794655"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FDF98CC-160E-494C-8C3C-8CDC5FA257DE}" type="slidenum">
              <a:rPr lang="en-US" smtClean="0"/>
              <a:pPr/>
              <a:t>13</a:t>
            </a:fld>
            <a:endParaRPr lang="en-US"/>
          </a:p>
        </p:txBody>
      </p:sp>
      <p:sp>
        <p:nvSpPr>
          <p:cNvPr id="3" name="Footer Placeholder 2">
            <a:extLst>
              <a:ext uri="{FF2B5EF4-FFF2-40B4-BE49-F238E27FC236}">
                <a16:creationId xmlns:a16="http://schemas.microsoft.com/office/drawing/2014/main" id="{E4113BA7-440F-2AFA-A9E1-3C506002DAC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pic>
        <p:nvPicPr>
          <p:cNvPr id="12" name="Content Placeholder 11" descr="A graph of different types of data&#10;&#10;AI-generated content may be incorrect.">
            <a:extLst>
              <a:ext uri="{FF2B5EF4-FFF2-40B4-BE49-F238E27FC236}">
                <a16:creationId xmlns:a16="http://schemas.microsoft.com/office/drawing/2014/main" id="{2FAAD452-7DCD-5697-14FE-95A41172E360}"/>
              </a:ext>
            </a:extLst>
          </p:cNvPr>
          <p:cNvPicPr>
            <a:picLocks noGrp="1" noChangeAspect="1"/>
          </p:cNvPicPr>
          <p:nvPr>
            <p:ph idx="1"/>
          </p:nvPr>
        </p:nvPicPr>
        <p:blipFill>
          <a:blip r:embed="rId4"/>
          <a:stretch>
            <a:fillRect/>
          </a:stretch>
        </p:blipFill>
        <p:spPr>
          <a:xfrm>
            <a:off x="4195390" y="502920"/>
            <a:ext cx="7812386" cy="5092002"/>
          </a:xfrm>
        </p:spPr>
      </p:pic>
      <p:sp>
        <p:nvSpPr>
          <p:cNvPr id="14" name="TextBox 13">
            <a:extLst>
              <a:ext uri="{FF2B5EF4-FFF2-40B4-BE49-F238E27FC236}">
                <a16:creationId xmlns:a16="http://schemas.microsoft.com/office/drawing/2014/main" id="{797157CA-6F49-78E8-027A-07E2FB0AD092}"/>
              </a:ext>
            </a:extLst>
          </p:cNvPr>
          <p:cNvSpPr txBox="1"/>
          <p:nvPr/>
        </p:nvSpPr>
        <p:spPr>
          <a:xfrm>
            <a:off x="4540965" y="5594922"/>
            <a:ext cx="7121235" cy="523220"/>
          </a:xfrm>
          <a:prstGeom prst="rect">
            <a:avLst/>
          </a:prstGeom>
          <a:noFill/>
        </p:spPr>
        <p:txBody>
          <a:bodyPr wrap="square" rtlCol="0">
            <a:spAutoFit/>
          </a:bodyPr>
          <a:lstStyle/>
          <a:p>
            <a:pPr algn="ctr"/>
            <a:r>
              <a:rPr lang="en-US" sz="1400" dirty="0"/>
              <a:t>WASP-39b transmission spectrum (</a:t>
            </a:r>
            <a:r>
              <a:rPr lang="en-US" sz="1400" dirty="0" err="1"/>
              <a:t>NIRSpec</a:t>
            </a:r>
            <a:r>
              <a:rPr lang="en-US" sz="1400" dirty="0"/>
              <a:t>/PRISM)</a:t>
            </a:r>
          </a:p>
          <a:p>
            <a:pPr algn="ctr"/>
            <a:r>
              <a:rPr lang="en-US" sz="1400" dirty="0"/>
              <a:t>(Credit: </a:t>
            </a:r>
            <a:r>
              <a:rPr lang="en-US" sz="1400" dirty="0" err="1"/>
              <a:t>Rustamkulov</a:t>
            </a:r>
            <a:r>
              <a:rPr lang="en-US" sz="1400" dirty="0"/>
              <a:t>, Z. et al. 2023)</a:t>
            </a:r>
          </a:p>
        </p:txBody>
      </p:sp>
    </p:spTree>
    <p:extLst>
      <p:ext uri="{BB962C8B-B14F-4D97-AF65-F5344CB8AC3E}">
        <p14:creationId xmlns:p14="http://schemas.microsoft.com/office/powerpoint/2010/main" val="281934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F2940-0FA9-AA37-62E1-9ECB4C4E0F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8A508E-544D-4E0D-1C09-DAC260861F1A}"/>
              </a:ext>
            </a:extLst>
          </p:cNvPr>
          <p:cNvSpPr>
            <a:spLocks noGrp="1"/>
          </p:cNvSpPr>
          <p:nvPr>
            <p:ph type="title"/>
          </p:nvPr>
        </p:nvSpPr>
        <p:spPr>
          <a:xfrm>
            <a:off x="630936" y="640080"/>
            <a:ext cx="4818888" cy="1481328"/>
          </a:xfrm>
        </p:spPr>
        <p:txBody>
          <a:bodyPr anchor="b">
            <a:normAutofit fontScale="90000"/>
          </a:bodyPr>
          <a:lstStyle/>
          <a:p>
            <a:r>
              <a:rPr lang="en-US" sz="5400" dirty="0">
                <a:solidFill>
                  <a:schemeClr val="accent1">
                    <a:lumMod val="60000"/>
                    <a:lumOff val="40000"/>
                  </a:schemeClr>
                </a:solidFill>
              </a:rPr>
              <a:t>Transmission Spectroscopy</a:t>
            </a:r>
          </a:p>
        </p:txBody>
      </p:sp>
      <p:sp>
        <p:nvSpPr>
          <p:cNvPr id="11" name="Content Placeholder 2">
            <a:extLst>
              <a:ext uri="{FF2B5EF4-FFF2-40B4-BE49-F238E27FC236}">
                <a16:creationId xmlns:a16="http://schemas.microsoft.com/office/drawing/2014/main" id="{CBCC7120-0B69-9E3A-E86A-01BA42D75DFA}"/>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sp>
        <p:nvSpPr>
          <p:cNvPr id="4" name="Slide Number Placeholder 3">
            <a:extLst>
              <a:ext uri="{FF2B5EF4-FFF2-40B4-BE49-F238E27FC236}">
                <a16:creationId xmlns:a16="http://schemas.microsoft.com/office/drawing/2014/main" id="{6614BCDA-438C-4049-FF20-6F31F814DCBF}"/>
              </a:ext>
            </a:extLst>
          </p:cNvPr>
          <p:cNvSpPr>
            <a:spLocks noGrp="1"/>
          </p:cNvSpPr>
          <p:nvPr>
            <p:ph type="sldNum" sz="quarter" idx="12"/>
          </p:nvPr>
        </p:nvSpPr>
        <p:spPr>
          <a:xfrm>
            <a:off x="794655"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FDF98CC-160E-494C-8C3C-8CDC5FA257DE}" type="slidenum">
              <a:rPr lang="en-US" smtClean="0"/>
              <a:pPr/>
              <a:t>14</a:t>
            </a:fld>
            <a:endParaRPr lang="en-US" dirty="0"/>
          </a:p>
        </p:txBody>
      </p:sp>
      <p:sp>
        <p:nvSpPr>
          <p:cNvPr id="3" name="Footer Placeholder 2">
            <a:extLst>
              <a:ext uri="{FF2B5EF4-FFF2-40B4-BE49-F238E27FC236}">
                <a16:creationId xmlns:a16="http://schemas.microsoft.com/office/drawing/2014/main" id="{C243AEE4-2097-C14F-46A6-85A8D727919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
        <p:nvSpPr>
          <p:cNvPr id="14" name="TextBox 13">
            <a:extLst>
              <a:ext uri="{FF2B5EF4-FFF2-40B4-BE49-F238E27FC236}">
                <a16:creationId xmlns:a16="http://schemas.microsoft.com/office/drawing/2014/main" id="{2C389AD1-BA0C-2BC0-CF0A-8321B73D560D}"/>
              </a:ext>
            </a:extLst>
          </p:cNvPr>
          <p:cNvSpPr txBox="1"/>
          <p:nvPr/>
        </p:nvSpPr>
        <p:spPr>
          <a:xfrm>
            <a:off x="6449568" y="2788594"/>
            <a:ext cx="3407664" cy="523220"/>
          </a:xfrm>
          <a:prstGeom prst="rect">
            <a:avLst/>
          </a:prstGeom>
          <a:noFill/>
        </p:spPr>
        <p:txBody>
          <a:bodyPr wrap="square" rtlCol="0">
            <a:spAutoFit/>
          </a:bodyPr>
          <a:lstStyle/>
          <a:p>
            <a:pPr algn="ctr"/>
            <a:r>
              <a:rPr lang="th-TH" sz="1400" dirty="0"/>
              <a:t>K2-18 </a:t>
            </a:r>
            <a:r>
              <a:rPr lang="th-TH" sz="1400" dirty="0" err="1"/>
              <a:t>b</a:t>
            </a:r>
            <a:r>
              <a:rPr lang="th-TH" sz="1400" dirty="0"/>
              <a:t> </a:t>
            </a:r>
            <a:r>
              <a:rPr lang="th-TH" sz="1400" dirty="0" err="1"/>
              <a:t>Transmission</a:t>
            </a:r>
            <a:r>
              <a:rPr lang="th-TH" sz="1400" dirty="0"/>
              <a:t> </a:t>
            </a:r>
            <a:r>
              <a:rPr lang="th-TH" sz="1400" dirty="0" err="1"/>
              <a:t>with</a:t>
            </a:r>
            <a:r>
              <a:rPr lang="th-TH" sz="1400" dirty="0"/>
              <a:t> NIRISS</a:t>
            </a:r>
            <a:endParaRPr lang="en-US" sz="1400" dirty="0"/>
          </a:p>
          <a:p>
            <a:pPr algn="ctr"/>
            <a:r>
              <a:rPr lang="en-US" sz="1400" dirty="0"/>
              <a:t>(Credit: Madhusudhan et al.</a:t>
            </a:r>
            <a:r>
              <a:rPr lang="th-TH" sz="1400" dirty="0"/>
              <a:t> </a:t>
            </a:r>
            <a:r>
              <a:rPr lang="en-US" sz="1400" dirty="0"/>
              <a:t>2023)</a:t>
            </a:r>
          </a:p>
        </p:txBody>
      </p:sp>
      <p:pic>
        <p:nvPicPr>
          <p:cNvPr id="8" name="Picture 7" descr="A diagram of a spectrum&#10;&#10;AI-generated content may be incorrect.">
            <a:extLst>
              <a:ext uri="{FF2B5EF4-FFF2-40B4-BE49-F238E27FC236}">
                <a16:creationId xmlns:a16="http://schemas.microsoft.com/office/drawing/2014/main" id="{5C83F910-07D5-FED0-A1E0-CA68026FB7FB}"/>
              </a:ext>
            </a:extLst>
          </p:cNvPr>
          <p:cNvPicPr>
            <a:picLocks noChangeAspect="1"/>
          </p:cNvPicPr>
          <p:nvPr/>
        </p:nvPicPr>
        <p:blipFill>
          <a:blip r:embed="rId4"/>
          <a:stretch>
            <a:fillRect/>
          </a:stretch>
        </p:blipFill>
        <p:spPr>
          <a:xfrm>
            <a:off x="4706112" y="316499"/>
            <a:ext cx="6894576" cy="2472095"/>
          </a:xfrm>
          <a:prstGeom prst="rect">
            <a:avLst/>
          </a:prstGeom>
        </p:spPr>
      </p:pic>
      <p:pic>
        <p:nvPicPr>
          <p:cNvPr id="10" name="Picture 9" descr="A diagram of a wave graph&#10;&#10;AI-generated content may be incorrect.">
            <a:extLst>
              <a:ext uri="{FF2B5EF4-FFF2-40B4-BE49-F238E27FC236}">
                <a16:creationId xmlns:a16="http://schemas.microsoft.com/office/drawing/2014/main" id="{36FAED35-C568-6581-4AEF-A67B99560A5E}"/>
              </a:ext>
            </a:extLst>
          </p:cNvPr>
          <p:cNvPicPr>
            <a:picLocks noChangeAspect="1"/>
          </p:cNvPicPr>
          <p:nvPr/>
        </p:nvPicPr>
        <p:blipFill>
          <a:blip r:embed="rId5"/>
          <a:stretch>
            <a:fillRect/>
          </a:stretch>
        </p:blipFill>
        <p:spPr>
          <a:xfrm>
            <a:off x="329183" y="2980531"/>
            <a:ext cx="6120385" cy="3337084"/>
          </a:xfrm>
          <a:prstGeom prst="rect">
            <a:avLst/>
          </a:prstGeom>
        </p:spPr>
      </p:pic>
      <p:sp>
        <p:nvSpPr>
          <p:cNvPr id="17" name="TextBox 16">
            <a:extLst>
              <a:ext uri="{FF2B5EF4-FFF2-40B4-BE49-F238E27FC236}">
                <a16:creationId xmlns:a16="http://schemas.microsoft.com/office/drawing/2014/main" id="{A5774F93-A43C-BD34-2BDD-02D129C6FDEA}"/>
              </a:ext>
            </a:extLst>
          </p:cNvPr>
          <p:cNvSpPr txBox="1"/>
          <p:nvPr/>
        </p:nvSpPr>
        <p:spPr>
          <a:xfrm>
            <a:off x="6300476" y="4387463"/>
            <a:ext cx="3407664" cy="523220"/>
          </a:xfrm>
          <a:prstGeom prst="rect">
            <a:avLst/>
          </a:prstGeom>
          <a:noFill/>
        </p:spPr>
        <p:txBody>
          <a:bodyPr wrap="square" rtlCol="0">
            <a:spAutoFit/>
          </a:bodyPr>
          <a:lstStyle/>
          <a:p>
            <a:pPr algn="ctr"/>
            <a:r>
              <a:rPr lang="th-TH" sz="1400" dirty="0"/>
              <a:t>K2-18 </a:t>
            </a:r>
            <a:r>
              <a:rPr lang="th-TH" sz="1400" dirty="0" err="1"/>
              <a:t>b</a:t>
            </a:r>
            <a:r>
              <a:rPr lang="th-TH" sz="1400" dirty="0"/>
              <a:t> </a:t>
            </a:r>
            <a:r>
              <a:rPr lang="th-TH" sz="1400" dirty="0" err="1"/>
              <a:t>Transmission</a:t>
            </a:r>
            <a:r>
              <a:rPr lang="th-TH" sz="1400" dirty="0"/>
              <a:t> </a:t>
            </a:r>
            <a:r>
              <a:rPr lang="th-TH" sz="1400" dirty="0" err="1"/>
              <a:t>with</a:t>
            </a:r>
            <a:r>
              <a:rPr lang="th-TH" sz="1400" dirty="0"/>
              <a:t> NIRISS</a:t>
            </a:r>
            <a:endParaRPr lang="en-US" sz="1400" dirty="0"/>
          </a:p>
          <a:p>
            <a:pPr algn="ctr"/>
            <a:r>
              <a:rPr lang="en-US" sz="1400" dirty="0"/>
              <a:t>(Credit: Madhusudhan et al.</a:t>
            </a:r>
            <a:r>
              <a:rPr lang="th-TH" sz="1400" dirty="0"/>
              <a:t> </a:t>
            </a:r>
            <a:r>
              <a:rPr lang="en-US" sz="1400" dirty="0"/>
              <a:t>202</a:t>
            </a:r>
            <a:r>
              <a:rPr lang="th-TH" sz="1400" dirty="0"/>
              <a:t>5</a:t>
            </a:r>
            <a:r>
              <a:rPr lang="en-US" sz="1400" dirty="0"/>
              <a:t>)</a:t>
            </a:r>
          </a:p>
        </p:txBody>
      </p:sp>
    </p:spTree>
    <p:extLst>
      <p:ext uri="{BB962C8B-B14F-4D97-AF65-F5344CB8AC3E}">
        <p14:creationId xmlns:p14="http://schemas.microsoft.com/office/powerpoint/2010/main" val="259353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1"/>
    </p:bldLst>
  </p:timing>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408C4-F7F3-6654-D488-4D5E2197E4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3C5DC2-E3B0-5FBD-2F4B-85E3795D47B7}"/>
              </a:ext>
            </a:extLst>
          </p:cNvPr>
          <p:cNvSpPr>
            <a:spLocks noGrp="1"/>
          </p:cNvSpPr>
          <p:nvPr>
            <p:ph type="title"/>
          </p:nvPr>
        </p:nvSpPr>
        <p:spPr>
          <a:xfrm>
            <a:off x="630936" y="640080"/>
            <a:ext cx="4818888" cy="1481328"/>
          </a:xfrm>
        </p:spPr>
        <p:txBody>
          <a:bodyPr anchor="b">
            <a:normAutofit fontScale="90000"/>
          </a:bodyPr>
          <a:lstStyle/>
          <a:p>
            <a:r>
              <a:rPr lang="en-US" sz="5400" dirty="0">
                <a:solidFill>
                  <a:schemeClr val="accent1">
                    <a:lumMod val="60000"/>
                    <a:lumOff val="40000"/>
                  </a:schemeClr>
                </a:solidFill>
              </a:rPr>
              <a:t>Transmission Spectroscopy</a:t>
            </a:r>
          </a:p>
        </p:txBody>
      </p:sp>
      <p:sp>
        <p:nvSpPr>
          <p:cNvPr id="11" name="Content Placeholder 2">
            <a:extLst>
              <a:ext uri="{FF2B5EF4-FFF2-40B4-BE49-F238E27FC236}">
                <a16:creationId xmlns:a16="http://schemas.microsoft.com/office/drawing/2014/main" id="{6CC93FB2-AEC9-5D52-AD7C-DED903BEE5A9}"/>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sp>
        <p:nvSpPr>
          <p:cNvPr id="4" name="Slide Number Placeholder 3">
            <a:extLst>
              <a:ext uri="{FF2B5EF4-FFF2-40B4-BE49-F238E27FC236}">
                <a16:creationId xmlns:a16="http://schemas.microsoft.com/office/drawing/2014/main" id="{9A3E2BCD-BF59-3F71-BCA5-0AABACCE90D7}"/>
              </a:ext>
            </a:extLst>
          </p:cNvPr>
          <p:cNvSpPr>
            <a:spLocks noGrp="1"/>
          </p:cNvSpPr>
          <p:nvPr>
            <p:ph type="sldNum" sz="quarter" idx="12"/>
          </p:nvPr>
        </p:nvSpPr>
        <p:spPr>
          <a:xfrm>
            <a:off x="794655"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FDF98CC-160E-494C-8C3C-8CDC5FA257DE}" type="slidenum">
              <a:rPr lang="en-US" smtClean="0"/>
              <a:pPr/>
              <a:t>15</a:t>
            </a:fld>
            <a:endParaRPr lang="en-US" dirty="0"/>
          </a:p>
        </p:txBody>
      </p:sp>
      <p:sp>
        <p:nvSpPr>
          <p:cNvPr id="3" name="Footer Placeholder 2">
            <a:extLst>
              <a:ext uri="{FF2B5EF4-FFF2-40B4-BE49-F238E27FC236}">
                <a16:creationId xmlns:a16="http://schemas.microsoft.com/office/drawing/2014/main" id="{C7EB7445-FF06-373C-D437-6FD0597D4CB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
        <p:nvSpPr>
          <p:cNvPr id="14" name="TextBox 13">
            <a:extLst>
              <a:ext uri="{FF2B5EF4-FFF2-40B4-BE49-F238E27FC236}">
                <a16:creationId xmlns:a16="http://schemas.microsoft.com/office/drawing/2014/main" id="{07387347-7962-D53C-9D5C-2E5E23952F3D}"/>
              </a:ext>
            </a:extLst>
          </p:cNvPr>
          <p:cNvSpPr txBox="1"/>
          <p:nvPr/>
        </p:nvSpPr>
        <p:spPr>
          <a:xfrm>
            <a:off x="6449568" y="2788594"/>
            <a:ext cx="3407664" cy="523220"/>
          </a:xfrm>
          <a:prstGeom prst="rect">
            <a:avLst/>
          </a:prstGeom>
          <a:noFill/>
        </p:spPr>
        <p:txBody>
          <a:bodyPr wrap="square" rtlCol="0">
            <a:spAutoFit/>
          </a:bodyPr>
          <a:lstStyle/>
          <a:p>
            <a:pPr algn="ctr"/>
            <a:r>
              <a:rPr lang="th-TH" sz="1400" dirty="0"/>
              <a:t>K2-18 </a:t>
            </a:r>
            <a:r>
              <a:rPr lang="th-TH" sz="1400" dirty="0" err="1"/>
              <a:t>b</a:t>
            </a:r>
            <a:r>
              <a:rPr lang="th-TH" sz="1400" dirty="0"/>
              <a:t> </a:t>
            </a:r>
            <a:r>
              <a:rPr lang="th-TH" sz="1400" dirty="0" err="1"/>
              <a:t>Transmission</a:t>
            </a:r>
            <a:r>
              <a:rPr lang="th-TH" sz="1400" dirty="0"/>
              <a:t> </a:t>
            </a:r>
            <a:r>
              <a:rPr lang="th-TH" sz="1400" dirty="0" err="1"/>
              <a:t>with</a:t>
            </a:r>
            <a:r>
              <a:rPr lang="th-TH" sz="1400" dirty="0"/>
              <a:t> NIRISS</a:t>
            </a:r>
            <a:endParaRPr lang="en-US" sz="1400" dirty="0"/>
          </a:p>
          <a:p>
            <a:pPr algn="ctr"/>
            <a:r>
              <a:rPr lang="en-US" sz="1400" dirty="0"/>
              <a:t>(Credit: Madhusudhan et al.</a:t>
            </a:r>
            <a:r>
              <a:rPr lang="th-TH" sz="1400" dirty="0"/>
              <a:t> </a:t>
            </a:r>
            <a:r>
              <a:rPr lang="en-US" sz="1400" dirty="0"/>
              <a:t>2023)</a:t>
            </a:r>
          </a:p>
        </p:txBody>
      </p:sp>
      <p:sp>
        <p:nvSpPr>
          <p:cNvPr id="17" name="TextBox 16">
            <a:extLst>
              <a:ext uri="{FF2B5EF4-FFF2-40B4-BE49-F238E27FC236}">
                <a16:creationId xmlns:a16="http://schemas.microsoft.com/office/drawing/2014/main" id="{9355BFEF-5B88-4A31-3177-B389A5B35789}"/>
              </a:ext>
            </a:extLst>
          </p:cNvPr>
          <p:cNvSpPr txBox="1"/>
          <p:nvPr/>
        </p:nvSpPr>
        <p:spPr>
          <a:xfrm>
            <a:off x="6300476" y="4387463"/>
            <a:ext cx="3407664" cy="523220"/>
          </a:xfrm>
          <a:prstGeom prst="rect">
            <a:avLst/>
          </a:prstGeom>
          <a:noFill/>
        </p:spPr>
        <p:txBody>
          <a:bodyPr wrap="square" rtlCol="0">
            <a:spAutoFit/>
          </a:bodyPr>
          <a:lstStyle/>
          <a:p>
            <a:pPr algn="ctr"/>
            <a:r>
              <a:rPr lang="th-TH" sz="1400" dirty="0"/>
              <a:t>K2-18 </a:t>
            </a:r>
            <a:r>
              <a:rPr lang="th-TH" sz="1400" dirty="0" err="1"/>
              <a:t>b</a:t>
            </a:r>
            <a:r>
              <a:rPr lang="th-TH" sz="1400" dirty="0"/>
              <a:t> </a:t>
            </a:r>
            <a:r>
              <a:rPr lang="th-TH" sz="1400" dirty="0" err="1"/>
              <a:t>Transmission</a:t>
            </a:r>
            <a:r>
              <a:rPr lang="th-TH" sz="1400" dirty="0"/>
              <a:t> </a:t>
            </a:r>
            <a:r>
              <a:rPr lang="th-TH" sz="1400" dirty="0" err="1"/>
              <a:t>with</a:t>
            </a:r>
            <a:r>
              <a:rPr lang="th-TH" sz="1400" dirty="0"/>
              <a:t> NIRISS</a:t>
            </a:r>
            <a:endParaRPr lang="en-US" sz="1400" dirty="0"/>
          </a:p>
          <a:p>
            <a:pPr algn="ctr"/>
            <a:r>
              <a:rPr lang="en-US" sz="1400" dirty="0"/>
              <a:t>(Credit: Madhusudhan et al.</a:t>
            </a:r>
            <a:r>
              <a:rPr lang="th-TH" sz="1400" dirty="0"/>
              <a:t> </a:t>
            </a:r>
            <a:r>
              <a:rPr lang="en-US" sz="1400" dirty="0"/>
              <a:t>202</a:t>
            </a:r>
            <a:r>
              <a:rPr lang="th-TH" sz="1400" dirty="0"/>
              <a:t>5</a:t>
            </a:r>
            <a:r>
              <a:rPr lang="en-US" sz="1400" dirty="0"/>
              <a:t>)</a:t>
            </a:r>
          </a:p>
        </p:txBody>
      </p:sp>
      <p:pic>
        <p:nvPicPr>
          <p:cNvPr id="19" name="Picture 18" descr="A graph of a number of different colored lines&#10;&#10;AI-generated content may be incorrect.">
            <a:extLst>
              <a:ext uri="{FF2B5EF4-FFF2-40B4-BE49-F238E27FC236}">
                <a16:creationId xmlns:a16="http://schemas.microsoft.com/office/drawing/2014/main" id="{A0C30AD5-6BA5-08DB-4808-0062C5A35F70}"/>
              </a:ext>
            </a:extLst>
          </p:cNvPr>
          <p:cNvPicPr>
            <a:picLocks noChangeAspect="1"/>
          </p:cNvPicPr>
          <p:nvPr/>
        </p:nvPicPr>
        <p:blipFill>
          <a:blip r:embed="rId4"/>
          <a:stretch>
            <a:fillRect/>
          </a:stretch>
        </p:blipFill>
        <p:spPr>
          <a:xfrm>
            <a:off x="4118108" y="1478965"/>
            <a:ext cx="7772400" cy="4838650"/>
          </a:xfrm>
          <a:prstGeom prst="rect">
            <a:avLst/>
          </a:prstGeom>
        </p:spPr>
      </p:pic>
      <p:sp>
        <p:nvSpPr>
          <p:cNvPr id="5" name="TextBox 4">
            <a:extLst>
              <a:ext uri="{FF2B5EF4-FFF2-40B4-BE49-F238E27FC236}">
                <a16:creationId xmlns:a16="http://schemas.microsoft.com/office/drawing/2014/main" id="{63E43E61-FDF8-0BD7-9BAB-03FE60D7DE44}"/>
              </a:ext>
            </a:extLst>
          </p:cNvPr>
          <p:cNvSpPr txBox="1"/>
          <p:nvPr/>
        </p:nvSpPr>
        <p:spPr>
          <a:xfrm>
            <a:off x="985931" y="3696291"/>
            <a:ext cx="3407664" cy="523220"/>
          </a:xfrm>
          <a:prstGeom prst="rect">
            <a:avLst/>
          </a:prstGeom>
          <a:noFill/>
        </p:spPr>
        <p:txBody>
          <a:bodyPr wrap="square" rtlCol="0">
            <a:spAutoFit/>
          </a:bodyPr>
          <a:lstStyle/>
          <a:p>
            <a:pPr algn="ctr"/>
            <a:r>
              <a:rPr lang="th-TH" sz="1400" dirty="0"/>
              <a:t>K2-18 </a:t>
            </a:r>
            <a:r>
              <a:rPr lang="th-TH" sz="1400" dirty="0" err="1"/>
              <a:t>b</a:t>
            </a:r>
            <a:r>
              <a:rPr lang="th-TH" sz="1400" dirty="0"/>
              <a:t> </a:t>
            </a:r>
            <a:r>
              <a:rPr lang="th-TH" sz="1400" dirty="0" err="1"/>
              <a:t>Transmission</a:t>
            </a:r>
            <a:r>
              <a:rPr lang="th-TH" sz="1400" dirty="0"/>
              <a:t> </a:t>
            </a:r>
            <a:r>
              <a:rPr lang="th-TH" sz="1400" dirty="0" err="1"/>
              <a:t>with</a:t>
            </a:r>
            <a:r>
              <a:rPr lang="th-TH" sz="1400" dirty="0"/>
              <a:t> NIRISS</a:t>
            </a:r>
            <a:endParaRPr lang="en-US" sz="1400" dirty="0"/>
          </a:p>
          <a:p>
            <a:pPr algn="ctr"/>
            <a:r>
              <a:rPr lang="en-US" sz="1400" dirty="0"/>
              <a:t>(Credit: </a:t>
            </a:r>
            <a:r>
              <a:rPr lang="th-TH" sz="1400" dirty="0" err="1"/>
              <a:t>Welbanks</a:t>
            </a:r>
            <a:r>
              <a:rPr lang="th-TH" sz="1400" dirty="0"/>
              <a:t>, L.</a:t>
            </a:r>
            <a:r>
              <a:rPr lang="en-US" sz="1400" dirty="0"/>
              <a:t> et al.</a:t>
            </a:r>
            <a:r>
              <a:rPr lang="th-TH" sz="1400" dirty="0"/>
              <a:t> </a:t>
            </a:r>
            <a:r>
              <a:rPr lang="en-US" sz="1400" dirty="0"/>
              <a:t>20</a:t>
            </a:r>
            <a:r>
              <a:rPr lang="th-TH" sz="1400" dirty="0"/>
              <a:t>25</a:t>
            </a:r>
            <a:r>
              <a:rPr lang="en-US" sz="1400" dirty="0"/>
              <a:t>)</a:t>
            </a:r>
          </a:p>
        </p:txBody>
      </p:sp>
    </p:spTree>
    <p:extLst>
      <p:ext uri="{BB962C8B-B14F-4D97-AF65-F5344CB8AC3E}">
        <p14:creationId xmlns:p14="http://schemas.microsoft.com/office/powerpoint/2010/main" val="155276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5" grpId="0"/>
    </p:bldLst>
  </p:timing>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F642-57CE-FC43-B9B3-979D432B7161}"/>
              </a:ext>
            </a:extLst>
          </p:cNvPr>
          <p:cNvSpPr>
            <a:spLocks noGrp="1"/>
          </p:cNvSpPr>
          <p:nvPr>
            <p:ph type="title"/>
          </p:nvPr>
        </p:nvSpPr>
        <p:spPr>
          <a:xfrm>
            <a:off x="630935" y="640080"/>
            <a:ext cx="9525435" cy="1006158"/>
          </a:xfrm>
        </p:spPr>
        <p:txBody>
          <a:bodyPr anchor="t">
            <a:normAutofit/>
          </a:bodyPr>
          <a:lstStyle/>
          <a:p>
            <a:r>
              <a:rPr lang="en-US" sz="5400">
                <a:solidFill>
                  <a:schemeClr val="accent1">
                    <a:lumMod val="60000"/>
                    <a:lumOff val="40000"/>
                  </a:schemeClr>
                </a:solidFill>
              </a:rPr>
              <a:t>Transmission Spectroscopy</a:t>
            </a:r>
          </a:p>
        </p:txBody>
      </p:sp>
      <p:sp>
        <p:nvSpPr>
          <p:cNvPr id="11" name="Content Placeholder 2">
            <a:extLst>
              <a:ext uri="{FF2B5EF4-FFF2-40B4-BE49-F238E27FC236}">
                <a16:creationId xmlns:a16="http://schemas.microsoft.com/office/drawing/2014/main" id="{07A71B5A-DF6E-97B8-D24C-B892A72BCFA7}"/>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sp>
        <p:nvSpPr>
          <p:cNvPr id="4" name="Slide Number Placeholder 3">
            <a:extLst>
              <a:ext uri="{FF2B5EF4-FFF2-40B4-BE49-F238E27FC236}">
                <a16:creationId xmlns:a16="http://schemas.microsoft.com/office/drawing/2014/main" id="{53A465D9-37DC-CE93-9DFF-1ECA307F50A7}"/>
              </a:ext>
            </a:extLst>
          </p:cNvPr>
          <p:cNvSpPr>
            <a:spLocks noGrp="1"/>
          </p:cNvSpPr>
          <p:nvPr>
            <p:ph type="sldNum" sz="quarter" idx="12"/>
          </p:nvPr>
        </p:nvSpPr>
        <p:spPr>
          <a:xfrm>
            <a:off x="794655"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FDF98CC-160E-494C-8C3C-8CDC5FA257DE}" type="slidenum">
              <a:rPr lang="en-US" smtClean="0"/>
              <a:pPr/>
              <a:t>16</a:t>
            </a:fld>
            <a:endParaRPr lang="en-US"/>
          </a:p>
        </p:txBody>
      </p:sp>
      <p:sp>
        <p:nvSpPr>
          <p:cNvPr id="6" name="Content Placeholder 5">
            <a:extLst>
              <a:ext uri="{FF2B5EF4-FFF2-40B4-BE49-F238E27FC236}">
                <a16:creationId xmlns:a16="http://schemas.microsoft.com/office/drawing/2014/main" id="{764472E3-C1DE-D1E8-4A15-F54EEA4D09E0}"/>
              </a:ext>
            </a:extLst>
          </p:cNvPr>
          <p:cNvSpPr>
            <a:spLocks noGrp="1"/>
          </p:cNvSpPr>
          <p:nvPr>
            <p:ph idx="1"/>
          </p:nvPr>
        </p:nvSpPr>
        <p:spPr/>
        <p:txBody>
          <a:bodyPr/>
          <a:lstStyle/>
          <a:p>
            <a:r>
              <a:rPr lang="en-US"/>
              <a:t>atmospheric study of terrestrial exoplanet is “</a:t>
            </a:r>
            <a:r>
              <a:rPr lang="en-US" b="1" i="1" u="sng"/>
              <a:t>HARD</a:t>
            </a:r>
            <a:r>
              <a:rPr lang="en-US"/>
              <a:t>”</a:t>
            </a:r>
          </a:p>
        </p:txBody>
      </p:sp>
      <p:pic>
        <p:nvPicPr>
          <p:cNvPr id="9" name="Picture 8" descr="LTT1445Ab">
            <a:extLst>
              <a:ext uri="{FF2B5EF4-FFF2-40B4-BE49-F238E27FC236}">
                <a16:creationId xmlns:a16="http://schemas.microsoft.com/office/drawing/2014/main" id="{2DC905A2-14E3-D758-4A55-3ABB26A4BC97}"/>
              </a:ext>
            </a:extLst>
          </p:cNvPr>
          <p:cNvPicPr>
            <a:picLocks noChangeAspect="1"/>
          </p:cNvPicPr>
          <p:nvPr/>
        </p:nvPicPr>
        <p:blipFill>
          <a:blip r:embed="rId4"/>
          <a:stretch>
            <a:fillRect/>
          </a:stretch>
        </p:blipFill>
        <p:spPr>
          <a:xfrm>
            <a:off x="2209800" y="2634889"/>
            <a:ext cx="7772400" cy="3115203"/>
          </a:xfrm>
          <a:prstGeom prst="rect">
            <a:avLst/>
          </a:prstGeom>
        </p:spPr>
      </p:pic>
      <p:sp>
        <p:nvSpPr>
          <p:cNvPr id="12" name="TextBox 11">
            <a:extLst>
              <a:ext uri="{FF2B5EF4-FFF2-40B4-BE49-F238E27FC236}">
                <a16:creationId xmlns:a16="http://schemas.microsoft.com/office/drawing/2014/main" id="{4E00C281-0D18-1FA9-1ABC-4DA6FBC68A8E}"/>
              </a:ext>
            </a:extLst>
          </p:cNvPr>
          <p:cNvSpPr txBox="1"/>
          <p:nvPr/>
        </p:nvSpPr>
        <p:spPr>
          <a:xfrm>
            <a:off x="4207373" y="6029406"/>
            <a:ext cx="3777252" cy="646331"/>
          </a:xfrm>
          <a:prstGeom prst="rect">
            <a:avLst/>
          </a:prstGeom>
          <a:noFill/>
        </p:spPr>
        <p:txBody>
          <a:bodyPr wrap="none" rtlCol="0">
            <a:spAutoFit/>
          </a:bodyPr>
          <a:lstStyle/>
          <a:p>
            <a:pPr algn="ctr"/>
            <a:r>
              <a:rPr lang="en-US" dirty="0"/>
              <a:t>LTT1445Ab transmission spectrum</a:t>
            </a:r>
          </a:p>
          <a:p>
            <a:pPr algn="ctr"/>
            <a:r>
              <a:rPr lang="en-US" dirty="0"/>
              <a:t>Credit: Diamond-Lowe, H. et al. (2023)</a:t>
            </a:r>
          </a:p>
        </p:txBody>
      </p:sp>
      <p:pic>
        <p:nvPicPr>
          <p:cNvPr id="15" name="Picture 14" descr="A graph of a solar panel&#10;&#10;Description automatically generated with medium confidence">
            <a:extLst>
              <a:ext uri="{FF2B5EF4-FFF2-40B4-BE49-F238E27FC236}">
                <a16:creationId xmlns:a16="http://schemas.microsoft.com/office/drawing/2014/main" id="{D239036C-F594-C162-7496-0BE6D80AFA8C}"/>
              </a:ext>
            </a:extLst>
          </p:cNvPr>
          <p:cNvPicPr>
            <a:picLocks noChangeAspect="1"/>
          </p:cNvPicPr>
          <p:nvPr/>
        </p:nvPicPr>
        <p:blipFill>
          <a:blip r:embed="rId5"/>
          <a:stretch>
            <a:fillRect/>
          </a:stretch>
        </p:blipFill>
        <p:spPr>
          <a:xfrm>
            <a:off x="2754084" y="2306661"/>
            <a:ext cx="6683831" cy="3529600"/>
          </a:xfrm>
          <a:prstGeom prst="rect">
            <a:avLst/>
          </a:prstGeom>
        </p:spPr>
      </p:pic>
      <p:sp>
        <p:nvSpPr>
          <p:cNvPr id="16" name="TextBox 15">
            <a:extLst>
              <a:ext uri="{FF2B5EF4-FFF2-40B4-BE49-F238E27FC236}">
                <a16:creationId xmlns:a16="http://schemas.microsoft.com/office/drawing/2014/main" id="{8EF5829A-B5F9-E03C-BA43-4DFE7E27970D}"/>
              </a:ext>
            </a:extLst>
          </p:cNvPr>
          <p:cNvSpPr txBox="1"/>
          <p:nvPr/>
        </p:nvSpPr>
        <p:spPr>
          <a:xfrm>
            <a:off x="4207373" y="6071427"/>
            <a:ext cx="3777252" cy="646331"/>
          </a:xfrm>
          <a:prstGeom prst="rect">
            <a:avLst/>
          </a:prstGeom>
          <a:noFill/>
        </p:spPr>
        <p:txBody>
          <a:bodyPr wrap="square" rtlCol="0">
            <a:spAutoFit/>
          </a:bodyPr>
          <a:lstStyle/>
          <a:p>
            <a:pPr algn="ctr"/>
            <a:r>
              <a:rPr lang="en-US" dirty="0">
                <a:solidFill>
                  <a:schemeClr val="bg1"/>
                </a:solidFill>
                <a:highlight>
                  <a:srgbClr val="C0C0C0"/>
                </a:highlight>
              </a:rPr>
              <a:t>LHS 3844b transmission spectrum</a:t>
            </a:r>
          </a:p>
          <a:p>
            <a:pPr algn="ctr"/>
            <a:r>
              <a:rPr lang="en-US" dirty="0">
                <a:solidFill>
                  <a:schemeClr val="bg1"/>
                </a:solidFill>
                <a:highlight>
                  <a:srgbClr val="C0C0C0"/>
                </a:highlight>
              </a:rPr>
              <a:t>Credit: Diamond-Lowe, H. et al. (2020)</a:t>
            </a:r>
          </a:p>
        </p:txBody>
      </p:sp>
      <p:pic>
        <p:nvPicPr>
          <p:cNvPr id="17" name="Picture 16">
            <a:extLst>
              <a:ext uri="{FF2B5EF4-FFF2-40B4-BE49-F238E27FC236}">
                <a16:creationId xmlns:a16="http://schemas.microsoft.com/office/drawing/2014/main" id="{75706739-DF3C-97B6-FE0E-D61E5D820F4F}"/>
              </a:ext>
            </a:extLst>
          </p:cNvPr>
          <p:cNvPicPr>
            <a:picLocks noChangeAspect="1"/>
          </p:cNvPicPr>
          <p:nvPr/>
        </p:nvPicPr>
        <p:blipFill>
          <a:blip r:embed="rId6"/>
          <a:stretch>
            <a:fillRect/>
          </a:stretch>
        </p:blipFill>
        <p:spPr>
          <a:xfrm>
            <a:off x="2531531" y="2227558"/>
            <a:ext cx="7128935" cy="4010026"/>
          </a:xfrm>
          <a:prstGeom prst="rect">
            <a:avLst/>
          </a:prstGeom>
        </p:spPr>
      </p:pic>
      <p:sp>
        <p:nvSpPr>
          <p:cNvPr id="3" name="TextBox 2">
            <a:extLst>
              <a:ext uri="{FF2B5EF4-FFF2-40B4-BE49-F238E27FC236}">
                <a16:creationId xmlns:a16="http://schemas.microsoft.com/office/drawing/2014/main" id="{953BB21F-6542-E882-3C60-66D9B32F337F}"/>
              </a:ext>
            </a:extLst>
          </p:cNvPr>
          <p:cNvSpPr txBox="1"/>
          <p:nvPr/>
        </p:nvSpPr>
        <p:spPr>
          <a:xfrm>
            <a:off x="4207373" y="6067233"/>
            <a:ext cx="3777252" cy="646331"/>
          </a:xfrm>
          <a:prstGeom prst="rect">
            <a:avLst/>
          </a:prstGeom>
          <a:noFill/>
        </p:spPr>
        <p:txBody>
          <a:bodyPr wrap="square" rtlCol="0">
            <a:spAutoFit/>
          </a:bodyPr>
          <a:lstStyle/>
          <a:p>
            <a:pPr algn="ctr"/>
            <a:r>
              <a:rPr lang="en-US" dirty="0">
                <a:solidFill>
                  <a:schemeClr val="bg1"/>
                </a:solidFill>
                <a:highlight>
                  <a:srgbClr val="C0C0C0"/>
                </a:highlight>
              </a:rPr>
              <a:t>LHS 475b transmission spectrum</a:t>
            </a:r>
          </a:p>
          <a:p>
            <a:pPr algn="ctr"/>
            <a:r>
              <a:rPr lang="en-US" dirty="0">
                <a:solidFill>
                  <a:schemeClr val="bg1"/>
                </a:solidFill>
                <a:highlight>
                  <a:srgbClr val="C0C0C0"/>
                </a:highlight>
              </a:rPr>
              <a:t>Credit: Lustig-Yaeger, J. et al. (2023)</a:t>
            </a:r>
          </a:p>
        </p:txBody>
      </p:sp>
      <p:sp>
        <p:nvSpPr>
          <p:cNvPr id="5" name="Footer Placeholder 2">
            <a:extLst>
              <a:ext uri="{FF2B5EF4-FFF2-40B4-BE49-F238E27FC236}">
                <a16:creationId xmlns:a16="http://schemas.microsoft.com/office/drawing/2014/main" id="{804E6F27-04DF-A60D-B04C-5CADC4D2A2AA}"/>
              </a:ext>
            </a:extLst>
          </p:cNvPr>
          <p:cNvSpPr>
            <a:spLocks noGrp="1"/>
          </p:cNvSpPr>
          <p:nvPr>
            <p:ph type="ftr" sz="quarter" idx="11"/>
          </p:nvPr>
        </p:nvSpPr>
        <p:spPr>
          <a:xfrm>
            <a:off x="8077200" y="6431433"/>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Tree>
    <p:extLst>
      <p:ext uri="{BB962C8B-B14F-4D97-AF65-F5344CB8AC3E}">
        <p14:creationId xmlns:p14="http://schemas.microsoft.com/office/powerpoint/2010/main" val="188099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3" grpId="0"/>
    </p:bld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4EB9-7C47-34A0-C6B1-CE9B81335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AC34CE-DED3-E15B-D851-6E23C2CE3BF2}"/>
              </a:ext>
            </a:extLst>
          </p:cNvPr>
          <p:cNvSpPr>
            <a:spLocks noGrp="1"/>
          </p:cNvSpPr>
          <p:nvPr>
            <p:ph type="title"/>
          </p:nvPr>
        </p:nvSpPr>
        <p:spPr>
          <a:xfrm>
            <a:off x="630936" y="640080"/>
            <a:ext cx="4818888" cy="1481328"/>
          </a:xfrm>
        </p:spPr>
        <p:txBody>
          <a:bodyPr anchor="b">
            <a:normAutofit fontScale="90000"/>
          </a:bodyPr>
          <a:lstStyle/>
          <a:p>
            <a:r>
              <a:rPr lang="en-US" sz="5400" dirty="0"/>
              <a:t>Transiting exoplanets</a:t>
            </a:r>
          </a:p>
        </p:txBody>
      </p:sp>
      <p:sp>
        <p:nvSpPr>
          <p:cNvPr id="19" name="Content Placeholder 7">
            <a:extLst>
              <a:ext uri="{FF2B5EF4-FFF2-40B4-BE49-F238E27FC236}">
                <a16:creationId xmlns:a16="http://schemas.microsoft.com/office/drawing/2014/main" id="{4AC33D87-2438-A035-99AA-8C9BF6369DFF}"/>
              </a:ext>
            </a:extLst>
          </p:cNvPr>
          <p:cNvSpPr>
            <a:spLocks noGrp="1"/>
          </p:cNvSpPr>
          <p:nvPr>
            <p:ph idx="1"/>
          </p:nvPr>
        </p:nvSpPr>
        <p:spPr>
          <a:xfrm>
            <a:off x="630936" y="2660904"/>
            <a:ext cx="4818888" cy="3547872"/>
          </a:xfrm>
        </p:spPr>
        <p:txBody>
          <a:bodyPr anchor="t">
            <a:normAutofit/>
          </a:bodyPr>
          <a:lstStyle/>
          <a:p>
            <a:r>
              <a:rPr lang="en-US" sz="2400" dirty="0"/>
              <a:t>Light curve morphology</a:t>
            </a:r>
          </a:p>
          <a:p>
            <a:pPr lvl="1"/>
            <a:r>
              <a:rPr lang="en-US" dirty="0"/>
              <a:t>Transit (Star - Planet shadow)</a:t>
            </a:r>
          </a:p>
          <a:p>
            <a:pPr lvl="1"/>
            <a:r>
              <a:rPr lang="en-US" dirty="0"/>
              <a:t>Phase curve (Star + Planet at that phase)</a:t>
            </a:r>
          </a:p>
          <a:p>
            <a:pPr lvl="1"/>
            <a:r>
              <a:rPr lang="en-US" dirty="0"/>
              <a:t>Secondary eclipse (Star alone)</a:t>
            </a:r>
          </a:p>
          <a:p>
            <a:r>
              <a:rPr lang="en-US" dirty="0"/>
              <a:t>Exoplanet that we study usually tidally lock</a:t>
            </a:r>
          </a:p>
        </p:txBody>
      </p:sp>
      <p:pic>
        <p:nvPicPr>
          <p:cNvPr id="4" name="phase_curve.mp4">
            <a:hlinkClick r:id="" action="ppaction://media"/>
            <a:extLst>
              <a:ext uri="{FF2B5EF4-FFF2-40B4-BE49-F238E27FC236}">
                <a16:creationId xmlns:a16="http://schemas.microsoft.com/office/drawing/2014/main" id="{DB66A4C9-BFBB-A8A3-43B1-2BA64D9F49F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41809" y="640080"/>
            <a:ext cx="5173445" cy="5577840"/>
          </a:xfrm>
          <a:prstGeom prst="rect">
            <a:avLst/>
          </a:prstGeom>
        </p:spPr>
      </p:pic>
      <p:sp>
        <p:nvSpPr>
          <p:cNvPr id="13" name="TextBox 12">
            <a:extLst>
              <a:ext uri="{FF2B5EF4-FFF2-40B4-BE49-F238E27FC236}">
                <a16:creationId xmlns:a16="http://schemas.microsoft.com/office/drawing/2014/main" id="{27D9A40A-EB64-047F-B2D7-F1CA04003201}"/>
              </a:ext>
            </a:extLst>
          </p:cNvPr>
          <p:cNvSpPr txBox="1"/>
          <p:nvPr/>
        </p:nvSpPr>
        <p:spPr>
          <a:xfrm>
            <a:off x="8828531" y="6217920"/>
            <a:ext cx="3152061" cy="646331"/>
          </a:xfrm>
          <a:prstGeom prst="rect">
            <a:avLst/>
          </a:prstGeom>
          <a:noFill/>
        </p:spPr>
        <p:txBody>
          <a:bodyPr wrap="square" rtlCol="0">
            <a:spAutoFit/>
          </a:bodyPr>
          <a:lstStyle/>
          <a:p>
            <a:pPr algn="ctr"/>
            <a:r>
              <a:rPr lang="en-US" dirty="0"/>
              <a:t>WASP-43b orbital animation</a:t>
            </a:r>
          </a:p>
          <a:p>
            <a:pPr algn="ctr"/>
            <a:r>
              <a:rPr lang="en-US" dirty="0"/>
              <a:t>(Credit: Catriona Murray)</a:t>
            </a:r>
          </a:p>
        </p:txBody>
      </p:sp>
      <p:cxnSp>
        <p:nvCxnSpPr>
          <p:cNvPr id="29" name="Elbow Connector 28">
            <a:extLst>
              <a:ext uri="{FF2B5EF4-FFF2-40B4-BE49-F238E27FC236}">
                <a16:creationId xmlns:a16="http://schemas.microsoft.com/office/drawing/2014/main" id="{35026896-C32A-7EF0-CFEC-68646C8EA37C}"/>
              </a:ext>
            </a:extLst>
          </p:cNvPr>
          <p:cNvCxnSpPr>
            <a:cxnSpLocks/>
          </p:cNvCxnSpPr>
          <p:nvPr/>
        </p:nvCxnSpPr>
        <p:spPr>
          <a:xfrm>
            <a:off x="5064181" y="3630799"/>
            <a:ext cx="2775675" cy="1315955"/>
          </a:xfrm>
          <a:prstGeom prst="bentConnector3">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Slide Number Placeholder 34">
            <a:extLst>
              <a:ext uri="{FF2B5EF4-FFF2-40B4-BE49-F238E27FC236}">
                <a16:creationId xmlns:a16="http://schemas.microsoft.com/office/drawing/2014/main" id="{9F92C7EA-E422-2B07-300F-EDD2160DD78F}"/>
              </a:ext>
            </a:extLst>
          </p:cNvPr>
          <p:cNvSpPr>
            <a:spLocks noGrp="1"/>
          </p:cNvSpPr>
          <p:nvPr>
            <p:ph type="sldNum" sz="quarter" idx="12"/>
          </p:nvPr>
        </p:nvSpPr>
        <p:spPr/>
        <p:txBody>
          <a:bodyPr/>
          <a:lstStyle/>
          <a:p>
            <a:fld id="{DFDF98CC-160E-494C-8C3C-8CDC5FA257DE}" type="slidenum">
              <a:rPr lang="en-US" smtClean="0"/>
              <a:t>17</a:t>
            </a:fld>
            <a:endParaRPr lang="en-US"/>
          </a:p>
        </p:txBody>
      </p:sp>
      <p:sp>
        <p:nvSpPr>
          <p:cNvPr id="5" name="Rounded Rectangle 4">
            <a:extLst>
              <a:ext uri="{FF2B5EF4-FFF2-40B4-BE49-F238E27FC236}">
                <a16:creationId xmlns:a16="http://schemas.microsoft.com/office/drawing/2014/main" id="{112FD6D3-6227-0570-BD19-09A582A4ADA2}"/>
              </a:ext>
            </a:extLst>
          </p:cNvPr>
          <p:cNvSpPr/>
          <p:nvPr/>
        </p:nvSpPr>
        <p:spPr>
          <a:xfrm>
            <a:off x="1380931" y="3429000"/>
            <a:ext cx="3683250" cy="695131"/>
          </a:xfrm>
          <a:prstGeom prst="roundRect">
            <a:avLst/>
          </a:prstGeom>
          <a:solidFill>
            <a:schemeClr val="bg1"/>
          </a:solid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accent6">
                    <a:lumMod val="60000"/>
                    <a:lumOff val="40000"/>
                  </a:schemeClr>
                </a:solidFill>
              </a:rPr>
              <a:t>Phase curve (star + planet @ phase)</a:t>
            </a:r>
          </a:p>
        </p:txBody>
      </p:sp>
      <p:sp>
        <p:nvSpPr>
          <p:cNvPr id="3" name="Footer Placeholder 2">
            <a:extLst>
              <a:ext uri="{FF2B5EF4-FFF2-40B4-BE49-F238E27FC236}">
                <a16:creationId xmlns:a16="http://schemas.microsoft.com/office/drawing/2014/main" id="{C0E695FF-DEB2-5739-C67F-993AC5C39A3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Tree>
    <p:extLst>
      <p:ext uri="{BB962C8B-B14F-4D97-AF65-F5344CB8AC3E}">
        <p14:creationId xmlns:p14="http://schemas.microsoft.com/office/powerpoint/2010/main" val="96080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4"/>
                </p:tgtEl>
              </p:cMediaNode>
            </p:video>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F642-57CE-FC43-B9B3-979D432B7161}"/>
              </a:ext>
            </a:extLst>
          </p:cNvPr>
          <p:cNvSpPr>
            <a:spLocks noGrp="1"/>
          </p:cNvSpPr>
          <p:nvPr>
            <p:ph type="title"/>
          </p:nvPr>
        </p:nvSpPr>
        <p:spPr>
          <a:xfrm>
            <a:off x="630936" y="640080"/>
            <a:ext cx="4818888" cy="1481328"/>
          </a:xfrm>
        </p:spPr>
        <p:txBody>
          <a:bodyPr anchor="b">
            <a:normAutofit fontScale="90000"/>
          </a:bodyPr>
          <a:lstStyle/>
          <a:p>
            <a:r>
              <a:rPr lang="en-US" sz="5400">
                <a:solidFill>
                  <a:schemeClr val="accent6">
                    <a:lumMod val="60000"/>
                    <a:lumOff val="40000"/>
                  </a:schemeClr>
                </a:solidFill>
              </a:rPr>
              <a:t>Phase curve variation</a:t>
            </a:r>
          </a:p>
        </p:txBody>
      </p:sp>
      <p:sp>
        <p:nvSpPr>
          <p:cNvPr id="9" name="Content Placeholder 7">
            <a:extLst>
              <a:ext uri="{FF2B5EF4-FFF2-40B4-BE49-F238E27FC236}">
                <a16:creationId xmlns:a16="http://schemas.microsoft.com/office/drawing/2014/main" id="{0BF1413B-2B64-606E-4372-D388D3FEB5E0}"/>
              </a:ext>
            </a:extLst>
          </p:cNvPr>
          <p:cNvSpPr txBox="1">
            <a:spLocks/>
          </p:cNvSpPr>
          <p:nvPr/>
        </p:nvSpPr>
        <p:spPr>
          <a:xfrm>
            <a:off x="630936" y="2660904"/>
            <a:ext cx="4818888" cy="35478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Tells us a lot!</a:t>
            </a:r>
          </a:p>
          <a:p>
            <a:pPr lvl="1"/>
            <a:r>
              <a:rPr lang="en-US"/>
              <a:t>Dayside emission</a:t>
            </a:r>
          </a:p>
          <a:p>
            <a:pPr lvl="1"/>
            <a:r>
              <a:rPr lang="en-US"/>
              <a:t>Nightside emission</a:t>
            </a:r>
          </a:p>
          <a:p>
            <a:pPr lvl="1"/>
            <a:r>
              <a:rPr lang="en-US"/>
              <a:t>Planet heat map</a:t>
            </a:r>
          </a:p>
          <a:p>
            <a:pPr lvl="2"/>
            <a:r>
              <a:rPr lang="en-US"/>
              <a:t>Atmosphere Circulation</a:t>
            </a:r>
          </a:p>
        </p:txBody>
      </p:sp>
      <p:sp>
        <p:nvSpPr>
          <p:cNvPr id="11" name="Slide Number Placeholder 10">
            <a:extLst>
              <a:ext uri="{FF2B5EF4-FFF2-40B4-BE49-F238E27FC236}">
                <a16:creationId xmlns:a16="http://schemas.microsoft.com/office/drawing/2014/main" id="{F35FC01F-D460-3B9E-2CA8-FEBAA1CDC447}"/>
              </a:ext>
            </a:extLst>
          </p:cNvPr>
          <p:cNvSpPr>
            <a:spLocks noGrp="1"/>
          </p:cNvSpPr>
          <p:nvPr>
            <p:ph type="sldNum" sz="quarter" idx="12"/>
          </p:nvPr>
        </p:nvSpPr>
        <p:spPr>
          <a:xfrm>
            <a:off x="794655"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FDF98CC-160E-494C-8C3C-8CDC5FA257DE}" type="slidenum">
              <a:rPr lang="en-US" smtClean="0"/>
              <a:pPr/>
              <a:t>18</a:t>
            </a:fld>
            <a:endParaRPr lang="en-US"/>
          </a:p>
        </p:txBody>
      </p:sp>
      <p:pic>
        <p:nvPicPr>
          <p:cNvPr id="10" name="Picture 9" descr="A graph of a function&#10;&#10;Description automatically generated with medium confidence">
            <a:extLst>
              <a:ext uri="{FF2B5EF4-FFF2-40B4-BE49-F238E27FC236}">
                <a16:creationId xmlns:a16="http://schemas.microsoft.com/office/drawing/2014/main" id="{FFD3A5EE-6A44-393E-B119-DB81B448448F}"/>
              </a:ext>
            </a:extLst>
          </p:cNvPr>
          <p:cNvPicPr>
            <a:picLocks noChangeAspect="1"/>
          </p:cNvPicPr>
          <p:nvPr/>
        </p:nvPicPr>
        <p:blipFill>
          <a:blip r:embed="rId3"/>
          <a:stretch>
            <a:fillRect/>
          </a:stretch>
        </p:blipFill>
        <p:spPr>
          <a:xfrm>
            <a:off x="6742178" y="82804"/>
            <a:ext cx="5321300" cy="5156200"/>
          </a:xfrm>
          <a:prstGeom prst="rect">
            <a:avLst/>
          </a:prstGeom>
        </p:spPr>
      </p:pic>
      <p:pic>
        <p:nvPicPr>
          <p:cNvPr id="14" name="Picture 13" descr="A diagram of a sphere with a graph&#10;&#10;Description automatically generated">
            <a:extLst>
              <a:ext uri="{FF2B5EF4-FFF2-40B4-BE49-F238E27FC236}">
                <a16:creationId xmlns:a16="http://schemas.microsoft.com/office/drawing/2014/main" id="{FE9617D9-19A0-AEAD-4007-25F1BBA65655}"/>
              </a:ext>
            </a:extLst>
          </p:cNvPr>
          <p:cNvPicPr>
            <a:picLocks noChangeAspect="1"/>
          </p:cNvPicPr>
          <p:nvPr/>
        </p:nvPicPr>
        <p:blipFill>
          <a:blip r:embed="rId4"/>
          <a:stretch>
            <a:fillRect/>
          </a:stretch>
        </p:blipFill>
        <p:spPr>
          <a:xfrm>
            <a:off x="5613108" y="850900"/>
            <a:ext cx="5194300" cy="4927600"/>
          </a:xfrm>
          <a:prstGeom prst="rect">
            <a:avLst/>
          </a:prstGeom>
        </p:spPr>
      </p:pic>
      <p:sp>
        <p:nvSpPr>
          <p:cNvPr id="15" name="TextBox 14">
            <a:extLst>
              <a:ext uri="{FF2B5EF4-FFF2-40B4-BE49-F238E27FC236}">
                <a16:creationId xmlns:a16="http://schemas.microsoft.com/office/drawing/2014/main" id="{F04CA028-6D8E-8761-2C11-1B82EF839D33}"/>
              </a:ext>
            </a:extLst>
          </p:cNvPr>
          <p:cNvSpPr txBox="1"/>
          <p:nvPr/>
        </p:nvSpPr>
        <p:spPr>
          <a:xfrm>
            <a:off x="8071614" y="5983274"/>
            <a:ext cx="3991864" cy="646331"/>
          </a:xfrm>
          <a:prstGeom prst="rect">
            <a:avLst/>
          </a:prstGeom>
          <a:noFill/>
        </p:spPr>
        <p:txBody>
          <a:bodyPr wrap="square" rtlCol="0">
            <a:spAutoFit/>
          </a:bodyPr>
          <a:lstStyle/>
          <a:p>
            <a:pPr algn="ctr"/>
            <a:r>
              <a:rPr lang="en-US"/>
              <a:t>HD 189733 b light curve from Spitzer</a:t>
            </a:r>
          </a:p>
          <a:p>
            <a:pPr algn="ctr"/>
            <a:r>
              <a:rPr lang="en-US"/>
              <a:t>(Credit: Knutson et al. 2007)</a:t>
            </a:r>
          </a:p>
        </p:txBody>
      </p:sp>
      <p:sp>
        <p:nvSpPr>
          <p:cNvPr id="3" name="Footer Placeholder 2">
            <a:extLst>
              <a:ext uri="{FF2B5EF4-FFF2-40B4-BE49-F238E27FC236}">
                <a16:creationId xmlns:a16="http://schemas.microsoft.com/office/drawing/2014/main" id="{90B34A3B-B178-5FB8-A5B4-6133647CF7A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
        <p:nvSpPr>
          <p:cNvPr id="4" name="Rounded Rectangle 3">
            <a:extLst>
              <a:ext uri="{FF2B5EF4-FFF2-40B4-BE49-F238E27FC236}">
                <a16:creationId xmlns:a16="http://schemas.microsoft.com/office/drawing/2014/main" id="{BD584EAC-9EE5-3603-327A-3C49A5779C50}"/>
              </a:ext>
            </a:extLst>
          </p:cNvPr>
          <p:cNvSpPr/>
          <p:nvPr/>
        </p:nvSpPr>
        <p:spPr>
          <a:xfrm>
            <a:off x="10389140" y="2660904"/>
            <a:ext cx="875490" cy="588134"/>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939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F642-57CE-FC43-B9B3-979D432B7161}"/>
              </a:ext>
            </a:extLst>
          </p:cNvPr>
          <p:cNvSpPr>
            <a:spLocks noGrp="1"/>
          </p:cNvSpPr>
          <p:nvPr>
            <p:ph type="title"/>
          </p:nvPr>
        </p:nvSpPr>
        <p:spPr>
          <a:xfrm>
            <a:off x="630936" y="640080"/>
            <a:ext cx="4818888" cy="1481328"/>
          </a:xfrm>
        </p:spPr>
        <p:txBody>
          <a:bodyPr anchor="b">
            <a:normAutofit fontScale="90000"/>
          </a:bodyPr>
          <a:lstStyle/>
          <a:p>
            <a:r>
              <a:rPr lang="en-US" sz="5400">
                <a:solidFill>
                  <a:schemeClr val="accent6">
                    <a:lumMod val="60000"/>
                    <a:lumOff val="40000"/>
                  </a:schemeClr>
                </a:solidFill>
              </a:rPr>
              <a:t>Phase curve variation</a:t>
            </a:r>
          </a:p>
        </p:txBody>
      </p:sp>
      <p:sp>
        <p:nvSpPr>
          <p:cNvPr id="13" name="TextBox 12">
            <a:extLst>
              <a:ext uri="{FF2B5EF4-FFF2-40B4-BE49-F238E27FC236}">
                <a16:creationId xmlns:a16="http://schemas.microsoft.com/office/drawing/2014/main" id="{10937533-A575-0076-E8C2-91A85EC46C9B}"/>
              </a:ext>
            </a:extLst>
          </p:cNvPr>
          <p:cNvSpPr txBox="1"/>
          <p:nvPr/>
        </p:nvSpPr>
        <p:spPr>
          <a:xfrm>
            <a:off x="8185358" y="6277302"/>
            <a:ext cx="4006642" cy="523220"/>
          </a:xfrm>
          <a:prstGeom prst="rect">
            <a:avLst/>
          </a:prstGeom>
          <a:noFill/>
        </p:spPr>
        <p:txBody>
          <a:bodyPr wrap="square" rtlCol="0">
            <a:spAutoFit/>
          </a:bodyPr>
          <a:lstStyle/>
          <a:p>
            <a:pPr algn="ctr"/>
            <a:r>
              <a:rPr lang="en-US" sz="1400" dirty="0"/>
              <a:t>The white light phase curve of GJ 1214b (P = 37.9 h)</a:t>
            </a:r>
          </a:p>
          <a:p>
            <a:pPr algn="ctr"/>
            <a:r>
              <a:rPr lang="en-US" sz="1400" dirty="0"/>
              <a:t>(Credit: Kempton et al. 2023)</a:t>
            </a:r>
          </a:p>
        </p:txBody>
      </p:sp>
      <p:pic>
        <p:nvPicPr>
          <p:cNvPr id="7" name="Content Placeholder 6" descr="A diagram of a planet orbital phase&#10;&#10;Description automatically generated">
            <a:extLst>
              <a:ext uri="{FF2B5EF4-FFF2-40B4-BE49-F238E27FC236}">
                <a16:creationId xmlns:a16="http://schemas.microsoft.com/office/drawing/2014/main" id="{3F868CAC-F7C6-0BCB-813F-F28DA383A192}"/>
              </a:ext>
            </a:extLst>
          </p:cNvPr>
          <p:cNvPicPr>
            <a:picLocks noGrp="1" noChangeAspect="1"/>
          </p:cNvPicPr>
          <p:nvPr>
            <p:ph idx="1"/>
          </p:nvPr>
        </p:nvPicPr>
        <p:blipFill>
          <a:blip r:embed="rId3"/>
          <a:stretch>
            <a:fillRect/>
          </a:stretch>
        </p:blipFill>
        <p:spPr>
          <a:xfrm>
            <a:off x="5317652" y="935033"/>
            <a:ext cx="6243412" cy="5282887"/>
          </a:xfrm>
        </p:spPr>
      </p:pic>
      <p:sp>
        <p:nvSpPr>
          <p:cNvPr id="9" name="Content Placeholder 7">
            <a:extLst>
              <a:ext uri="{FF2B5EF4-FFF2-40B4-BE49-F238E27FC236}">
                <a16:creationId xmlns:a16="http://schemas.microsoft.com/office/drawing/2014/main" id="{0BF1413B-2B64-606E-4372-D388D3FEB5E0}"/>
              </a:ext>
            </a:extLst>
          </p:cNvPr>
          <p:cNvSpPr txBox="1">
            <a:spLocks/>
          </p:cNvSpPr>
          <p:nvPr/>
        </p:nvSpPr>
        <p:spPr>
          <a:xfrm>
            <a:off x="630936" y="2660904"/>
            <a:ext cx="4818888" cy="35478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Tells us a lot!</a:t>
            </a:r>
          </a:p>
          <a:p>
            <a:pPr lvl="1"/>
            <a:r>
              <a:rPr lang="en-US"/>
              <a:t>Dayside emission</a:t>
            </a:r>
          </a:p>
          <a:p>
            <a:pPr lvl="1"/>
            <a:r>
              <a:rPr lang="en-US"/>
              <a:t>Nightside emission</a:t>
            </a:r>
          </a:p>
          <a:p>
            <a:pPr lvl="1"/>
            <a:r>
              <a:rPr lang="en-US"/>
              <a:t>Planet heat map</a:t>
            </a:r>
          </a:p>
          <a:p>
            <a:pPr lvl="2"/>
            <a:r>
              <a:rPr lang="en-US"/>
              <a:t>Atmosphere Circulation</a:t>
            </a:r>
          </a:p>
        </p:txBody>
      </p:sp>
      <p:sp>
        <p:nvSpPr>
          <p:cNvPr id="11" name="Slide Number Placeholder 10">
            <a:extLst>
              <a:ext uri="{FF2B5EF4-FFF2-40B4-BE49-F238E27FC236}">
                <a16:creationId xmlns:a16="http://schemas.microsoft.com/office/drawing/2014/main" id="{F35FC01F-D460-3B9E-2CA8-FEBAA1CDC447}"/>
              </a:ext>
            </a:extLst>
          </p:cNvPr>
          <p:cNvSpPr>
            <a:spLocks noGrp="1"/>
          </p:cNvSpPr>
          <p:nvPr>
            <p:ph type="sldNum" sz="quarter" idx="12"/>
          </p:nvPr>
        </p:nvSpPr>
        <p:spPr>
          <a:xfrm>
            <a:off x="794655"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FDF98CC-160E-494C-8C3C-8CDC5FA257DE}" type="slidenum">
              <a:rPr lang="en-US" smtClean="0"/>
              <a:pPr/>
              <a:t>19</a:t>
            </a:fld>
            <a:endParaRPr lang="en-US"/>
          </a:p>
        </p:txBody>
      </p:sp>
      <p:pic>
        <p:nvPicPr>
          <p:cNvPr id="4" name="Picture 3" descr="A diagram of a heat wave&#10;&#10;Description automatically generated">
            <a:extLst>
              <a:ext uri="{FF2B5EF4-FFF2-40B4-BE49-F238E27FC236}">
                <a16:creationId xmlns:a16="http://schemas.microsoft.com/office/drawing/2014/main" id="{3176AEA9-FDE2-4E3F-324E-9F50D2CC3B49}"/>
              </a:ext>
            </a:extLst>
          </p:cNvPr>
          <p:cNvPicPr>
            <a:picLocks noChangeAspect="1"/>
          </p:cNvPicPr>
          <p:nvPr/>
        </p:nvPicPr>
        <p:blipFill>
          <a:blip r:embed="rId4"/>
          <a:stretch>
            <a:fillRect/>
          </a:stretch>
        </p:blipFill>
        <p:spPr>
          <a:xfrm>
            <a:off x="5550108" y="1586608"/>
            <a:ext cx="5778500" cy="3746500"/>
          </a:xfrm>
          <a:prstGeom prst="rect">
            <a:avLst/>
          </a:prstGeom>
        </p:spPr>
      </p:pic>
      <p:sp>
        <p:nvSpPr>
          <p:cNvPr id="3" name="Footer Placeholder 2">
            <a:extLst>
              <a:ext uri="{FF2B5EF4-FFF2-40B4-BE49-F238E27FC236}">
                <a16:creationId xmlns:a16="http://schemas.microsoft.com/office/drawing/2014/main" id="{E0B8807A-2321-5979-0CA6-87ABD1F7978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Tree>
    <p:extLst>
      <p:ext uri="{BB962C8B-B14F-4D97-AF65-F5344CB8AC3E}">
        <p14:creationId xmlns:p14="http://schemas.microsoft.com/office/powerpoint/2010/main" val="202895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FC4E-FA18-0056-D500-E86CAE181E73}"/>
              </a:ext>
            </a:extLst>
          </p:cNvPr>
          <p:cNvSpPr>
            <a:spLocks noGrp="1"/>
          </p:cNvSpPr>
          <p:nvPr>
            <p:ph type="title"/>
          </p:nvPr>
        </p:nvSpPr>
        <p:spPr/>
        <p:txBody>
          <a:bodyPr/>
          <a:lstStyle/>
          <a:p>
            <a:r>
              <a:rPr lang="en-US" b="0" i="0" u="none" strike="noStrike" dirty="0">
                <a:solidFill>
                  <a:srgbClr val="D1D5DB"/>
                </a:solidFill>
                <a:effectLst/>
                <a:latin typeface="Söhne"/>
              </a:rPr>
              <a:t>What do we know about the atmospheres of rocky planets?</a:t>
            </a:r>
            <a:endParaRPr lang="en-US" dirty="0"/>
          </a:p>
        </p:txBody>
      </p:sp>
      <p:sp>
        <p:nvSpPr>
          <p:cNvPr id="3" name="Content Placeholder 2">
            <a:extLst>
              <a:ext uri="{FF2B5EF4-FFF2-40B4-BE49-F238E27FC236}">
                <a16:creationId xmlns:a16="http://schemas.microsoft.com/office/drawing/2014/main" id="{9B49C81E-0965-F92F-6223-4F90D6454AF3}"/>
              </a:ext>
            </a:extLst>
          </p:cNvPr>
          <p:cNvSpPr>
            <a:spLocks noGrp="1"/>
          </p:cNvSpPr>
          <p:nvPr>
            <p:ph idx="1"/>
          </p:nvPr>
        </p:nvSpPr>
        <p:spPr/>
        <p:txBody>
          <a:bodyPr>
            <a:normAutofit/>
          </a:bodyPr>
          <a:lstStyle/>
          <a:p>
            <a:r>
              <a:rPr lang="en-US" dirty="0"/>
              <a:t>Mercury</a:t>
            </a:r>
          </a:p>
          <a:p>
            <a:pPr lvl="1"/>
            <a:r>
              <a:rPr lang="en-US" dirty="0"/>
              <a:t>Almost no atmosphere (~10</a:t>
            </a:r>
            <a:r>
              <a:rPr lang="en-US" baseline="30000" dirty="0"/>
              <a:t>-14</a:t>
            </a:r>
            <a:r>
              <a:rPr lang="en-US" dirty="0"/>
              <a:t> bar)</a:t>
            </a:r>
          </a:p>
          <a:p>
            <a:pPr lvl="1"/>
            <a:r>
              <a:rPr lang="en-US" dirty="0"/>
              <a:t>Hot on the dayside (~700 K; 430℃)/ </a:t>
            </a:r>
            <a:br>
              <a:rPr lang="en-US" dirty="0"/>
            </a:br>
            <a:r>
              <a:rPr lang="en-US" dirty="0"/>
              <a:t>cold on the nightside (90 K; -180℃)</a:t>
            </a:r>
          </a:p>
          <a:p>
            <a:pPr lvl="1"/>
            <a:r>
              <a:rPr lang="en-US" dirty="0"/>
              <a:t>Equilibrium temperature ~448 K</a:t>
            </a:r>
          </a:p>
          <a:p>
            <a:r>
              <a:rPr lang="en-US" dirty="0"/>
              <a:t>Venus</a:t>
            </a:r>
          </a:p>
          <a:p>
            <a:pPr lvl="1"/>
            <a:r>
              <a:rPr lang="en-US" dirty="0"/>
              <a:t>Thick CO</a:t>
            </a:r>
            <a:r>
              <a:rPr lang="en-US" baseline="-25000" dirty="0"/>
              <a:t>2 </a:t>
            </a:r>
            <a:r>
              <a:rPr lang="en-US" dirty="0"/>
              <a:t>atmosphere (92 bar)</a:t>
            </a:r>
          </a:p>
          <a:p>
            <a:pPr lvl="1"/>
            <a:r>
              <a:rPr lang="en-US" dirty="0"/>
              <a:t>Hot with well-distributed temperature at ~737 K (464 ℃)</a:t>
            </a:r>
          </a:p>
          <a:p>
            <a:pPr lvl="1"/>
            <a:r>
              <a:rPr lang="en-US" dirty="0"/>
              <a:t>Equilibrium temperature ~328 K</a:t>
            </a:r>
          </a:p>
          <a:p>
            <a:r>
              <a:rPr lang="en-US" dirty="0"/>
              <a:t>What if Venus gets hotter? Or Mercury gets bigger?</a:t>
            </a:r>
          </a:p>
          <a:p>
            <a:endParaRPr lang="en-US" dirty="0"/>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C5031B39-49D0-3008-C4EB-585AE1074781}"/>
                  </a:ext>
                </a:extLst>
              </p:cNvPr>
              <p:cNvGraphicFramePr>
                <a:graphicFrameLocks noChangeAspect="1"/>
              </p:cNvGraphicFramePr>
              <p:nvPr/>
            </p:nvGraphicFramePr>
            <p:xfrm>
              <a:off x="9718144" y="2309255"/>
              <a:ext cx="1119746" cy="1119745"/>
            </p:xfrm>
            <a:graphic>
              <a:graphicData uri="http://schemas.microsoft.com/office/drawing/2017/model3d">
                <am3d:model3d r:embed="rId3">
                  <am3d:spPr>
                    <a:xfrm>
                      <a:off x="0" y="0"/>
                      <a:ext cx="1119746" cy="1119745"/>
                    </a:xfrm>
                    <a:prstGeom prst="rect">
                      <a:avLst/>
                    </a:prstGeom>
                  </am3d:spPr>
                  <am3d:camera>
                    <am3d:pos x="0" y="0" z="81469202"/>
                    <am3d:up dx="0" dy="36000000" dz="0"/>
                    <am3d:lookAt x="0" y="0" z="0"/>
                    <am3d:perspective fov="2700000"/>
                  </am3d:camera>
                  <am3d:trans>
                    <am3d:meterPerModelUnit n="999" d="1000000"/>
                    <am3d:preTrans dx="0" dy="0" dz="0"/>
                    <am3d:scale>
                      <am3d:sx n="1000000" d="1000000"/>
                      <am3d:sy n="1000000" d="1000000"/>
                      <am3d:sz n="1000000" d="1000000"/>
                    </am3d:scale>
                    <am3d:rot ax="879801" ay="710878" az="184505"/>
                    <am3d:postTrans dx="0" dy="0" dz="0"/>
                  </am3d:trans>
                  <am3d:raster rName="Office3DRenderer" rVer="16.0.8326">
                    <am3d:blip r:embed="rId4"/>
                  </am3d:raster>
                  <am3d:objViewport viewportSz="19839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C5031B39-49D0-3008-C4EB-585AE1074781}"/>
                  </a:ext>
                </a:extLst>
              </p:cNvPr>
              <p:cNvPicPr>
                <a:picLocks noGrp="1" noRot="1" noChangeAspect="1" noMove="1" noResize="1" noEditPoints="1" noAdjustHandles="1" noChangeArrowheads="1" noChangeShapeType="1" noCrop="1"/>
              </p:cNvPicPr>
              <p:nvPr/>
            </p:nvPicPr>
            <p:blipFill>
              <a:blip r:embed="rId4"/>
              <a:stretch>
                <a:fillRect/>
              </a:stretch>
            </p:blipFill>
            <p:spPr>
              <a:xfrm>
                <a:off x="9718144" y="2309255"/>
                <a:ext cx="1119746" cy="1119745"/>
              </a:xfrm>
              <a:prstGeom prst="rect">
                <a:avLst/>
              </a:prstGeom>
            </p:spPr>
          </p:pic>
        </mc:Fallback>
      </mc:AlternateContent>
      <p:pic>
        <p:nvPicPr>
          <p:cNvPr id="7" name="Picture 6" descr="A close-up of a planet&#10;&#10;Description automatically generated">
            <a:extLst>
              <a:ext uri="{FF2B5EF4-FFF2-40B4-BE49-F238E27FC236}">
                <a16:creationId xmlns:a16="http://schemas.microsoft.com/office/drawing/2014/main" id="{3B4A0C04-A5AD-ECA5-E379-45EF671E0FFE}"/>
              </a:ext>
            </a:extLst>
          </p:cNvPr>
          <p:cNvPicPr>
            <a:picLocks noChangeAspect="1"/>
          </p:cNvPicPr>
          <p:nvPr/>
        </p:nvPicPr>
        <p:blipFill rotWithShape="1">
          <a:blip r:embed="rId5"/>
          <a:srcRect l="53667"/>
          <a:stretch/>
        </p:blipFill>
        <p:spPr>
          <a:xfrm>
            <a:off x="9060181" y="3813986"/>
            <a:ext cx="2803334" cy="2953736"/>
          </a:xfrm>
          <a:prstGeom prst="rect">
            <a:avLst/>
          </a:prstGeom>
        </p:spPr>
      </p:pic>
      <p:sp>
        <p:nvSpPr>
          <p:cNvPr id="9" name="TextBox 8">
            <a:extLst>
              <a:ext uri="{FF2B5EF4-FFF2-40B4-BE49-F238E27FC236}">
                <a16:creationId xmlns:a16="http://schemas.microsoft.com/office/drawing/2014/main" id="{5682ACB6-0C0E-2CC3-0475-9AE9F4E02EED}"/>
              </a:ext>
            </a:extLst>
          </p:cNvPr>
          <p:cNvSpPr txBox="1"/>
          <p:nvPr/>
        </p:nvSpPr>
        <p:spPr>
          <a:xfrm>
            <a:off x="8748371" y="1718567"/>
            <a:ext cx="3059291" cy="523220"/>
          </a:xfrm>
          <a:prstGeom prst="rect">
            <a:avLst/>
          </a:prstGeom>
          <a:noFill/>
        </p:spPr>
        <p:txBody>
          <a:bodyPr wrap="square">
            <a:spAutoFit/>
          </a:bodyPr>
          <a:lstStyle/>
          <a:p>
            <a:pPr algn="ctr"/>
            <a:r>
              <a:rPr lang="en-US" sz="1400" b="0" i="0" u="none" strike="noStrike" dirty="0">
                <a:effectLst/>
                <a:latin typeface="Metropolis"/>
              </a:rPr>
              <a:t>Credit: NASA Visualization Technology Applications and Development (VTAD)</a:t>
            </a:r>
            <a:endParaRPr lang="en-US" sz="1400" dirty="0"/>
          </a:p>
        </p:txBody>
      </p:sp>
      <p:sp>
        <p:nvSpPr>
          <p:cNvPr id="10" name="TextBox 9">
            <a:extLst>
              <a:ext uri="{FF2B5EF4-FFF2-40B4-BE49-F238E27FC236}">
                <a16:creationId xmlns:a16="http://schemas.microsoft.com/office/drawing/2014/main" id="{605A444A-7B95-AF6F-66A5-A7F9746F6DF6}"/>
              </a:ext>
            </a:extLst>
          </p:cNvPr>
          <p:cNvSpPr txBox="1"/>
          <p:nvPr/>
        </p:nvSpPr>
        <p:spPr>
          <a:xfrm>
            <a:off x="8748370" y="6531378"/>
            <a:ext cx="3059291" cy="307777"/>
          </a:xfrm>
          <a:prstGeom prst="rect">
            <a:avLst/>
          </a:prstGeom>
          <a:noFill/>
        </p:spPr>
        <p:txBody>
          <a:bodyPr wrap="square">
            <a:spAutoFit/>
          </a:bodyPr>
          <a:lstStyle/>
          <a:p>
            <a:pPr algn="ctr"/>
            <a:r>
              <a:rPr lang="en-US" sz="1400" b="0" i="0" u="none" strike="noStrike" dirty="0">
                <a:effectLst/>
                <a:latin typeface="Metropolis"/>
              </a:rPr>
              <a:t>Credit: NASA/JPL-Caltech</a:t>
            </a:r>
            <a:endParaRPr lang="en-US" sz="1400" dirty="0"/>
          </a:p>
        </p:txBody>
      </p:sp>
      <p:sp>
        <p:nvSpPr>
          <p:cNvPr id="11" name="Slide Number Placeholder 10">
            <a:extLst>
              <a:ext uri="{FF2B5EF4-FFF2-40B4-BE49-F238E27FC236}">
                <a16:creationId xmlns:a16="http://schemas.microsoft.com/office/drawing/2014/main" id="{2FF61640-9A0F-7ECF-8C17-91EDBAC58A24}"/>
              </a:ext>
            </a:extLst>
          </p:cNvPr>
          <p:cNvSpPr>
            <a:spLocks noGrp="1"/>
          </p:cNvSpPr>
          <p:nvPr>
            <p:ph type="sldNum" sz="quarter" idx="12"/>
          </p:nvPr>
        </p:nvSpPr>
        <p:spPr/>
        <p:txBody>
          <a:bodyPr/>
          <a:lstStyle/>
          <a:p>
            <a:fld id="{DFDF98CC-160E-494C-8C3C-8CDC5FA257DE}" type="slidenum">
              <a:rPr lang="en-US" smtClean="0"/>
              <a:t>2</a:t>
            </a:fld>
            <a:endParaRPr lang="en-US"/>
          </a:p>
        </p:txBody>
      </p:sp>
      <p:sp>
        <p:nvSpPr>
          <p:cNvPr id="5" name="Footer Placeholder 2">
            <a:extLst>
              <a:ext uri="{FF2B5EF4-FFF2-40B4-BE49-F238E27FC236}">
                <a16:creationId xmlns:a16="http://schemas.microsoft.com/office/drawing/2014/main" id="{E3A2CF93-A40D-E540-574C-30BE40A0648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Tree>
    <p:extLst>
      <p:ext uri="{BB962C8B-B14F-4D97-AF65-F5344CB8AC3E}">
        <p14:creationId xmlns:p14="http://schemas.microsoft.com/office/powerpoint/2010/main" val="950014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C00F9-33EB-5E7B-C3F5-63CF8F2A77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923586-C4AC-0587-4DC5-32611DA44838}"/>
              </a:ext>
            </a:extLst>
          </p:cNvPr>
          <p:cNvSpPr>
            <a:spLocks noGrp="1"/>
          </p:cNvSpPr>
          <p:nvPr>
            <p:ph type="title"/>
          </p:nvPr>
        </p:nvSpPr>
        <p:spPr>
          <a:xfrm>
            <a:off x="630936" y="640080"/>
            <a:ext cx="4818888" cy="1481328"/>
          </a:xfrm>
        </p:spPr>
        <p:txBody>
          <a:bodyPr anchor="b">
            <a:normAutofit fontScale="90000"/>
          </a:bodyPr>
          <a:lstStyle/>
          <a:p>
            <a:r>
              <a:rPr lang="en-US" sz="5400" dirty="0"/>
              <a:t>Transiting exoplanets</a:t>
            </a:r>
          </a:p>
        </p:txBody>
      </p:sp>
      <p:sp>
        <p:nvSpPr>
          <p:cNvPr id="19" name="Content Placeholder 7">
            <a:extLst>
              <a:ext uri="{FF2B5EF4-FFF2-40B4-BE49-F238E27FC236}">
                <a16:creationId xmlns:a16="http://schemas.microsoft.com/office/drawing/2014/main" id="{21CC2350-E80C-8B01-B5F4-621358129ACA}"/>
              </a:ext>
            </a:extLst>
          </p:cNvPr>
          <p:cNvSpPr>
            <a:spLocks noGrp="1"/>
          </p:cNvSpPr>
          <p:nvPr>
            <p:ph idx="1"/>
          </p:nvPr>
        </p:nvSpPr>
        <p:spPr>
          <a:xfrm>
            <a:off x="630936" y="2660904"/>
            <a:ext cx="4818888" cy="3547872"/>
          </a:xfrm>
        </p:spPr>
        <p:txBody>
          <a:bodyPr anchor="t">
            <a:normAutofit/>
          </a:bodyPr>
          <a:lstStyle/>
          <a:p>
            <a:r>
              <a:rPr lang="en-US" sz="2400" dirty="0"/>
              <a:t>Light curve morphology</a:t>
            </a:r>
          </a:p>
          <a:p>
            <a:pPr lvl="1"/>
            <a:r>
              <a:rPr lang="en-US" dirty="0"/>
              <a:t>Transit (Star - Planet shadow)</a:t>
            </a:r>
          </a:p>
          <a:p>
            <a:pPr lvl="1"/>
            <a:r>
              <a:rPr lang="en-US" dirty="0"/>
              <a:t>Phase curve (Star + Planet at that phase)</a:t>
            </a:r>
          </a:p>
          <a:p>
            <a:pPr lvl="1"/>
            <a:r>
              <a:rPr lang="en-US" dirty="0"/>
              <a:t>Secondary eclipse (Star alone)</a:t>
            </a:r>
          </a:p>
          <a:p>
            <a:r>
              <a:rPr lang="en-US" dirty="0"/>
              <a:t>Exoplanet that we study usually tidally lock</a:t>
            </a:r>
          </a:p>
        </p:txBody>
      </p:sp>
      <p:pic>
        <p:nvPicPr>
          <p:cNvPr id="4" name="phase_curve.mp4">
            <a:hlinkClick r:id="" action="ppaction://media"/>
            <a:extLst>
              <a:ext uri="{FF2B5EF4-FFF2-40B4-BE49-F238E27FC236}">
                <a16:creationId xmlns:a16="http://schemas.microsoft.com/office/drawing/2014/main" id="{D3CE672A-AAE3-7851-AD1C-D88589C718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41809" y="640080"/>
            <a:ext cx="5173445" cy="5577840"/>
          </a:xfrm>
          <a:prstGeom prst="rect">
            <a:avLst/>
          </a:prstGeom>
        </p:spPr>
      </p:pic>
      <p:cxnSp>
        <p:nvCxnSpPr>
          <p:cNvPr id="9" name="Elbow Connector 8">
            <a:extLst>
              <a:ext uri="{FF2B5EF4-FFF2-40B4-BE49-F238E27FC236}">
                <a16:creationId xmlns:a16="http://schemas.microsoft.com/office/drawing/2014/main" id="{BDA0FCC0-644F-82D7-035F-68BB27BEF3C9}"/>
              </a:ext>
            </a:extLst>
          </p:cNvPr>
          <p:cNvCxnSpPr>
            <a:cxnSpLocks/>
          </p:cNvCxnSpPr>
          <p:nvPr/>
        </p:nvCxnSpPr>
        <p:spPr>
          <a:xfrm>
            <a:off x="5291528" y="4434840"/>
            <a:ext cx="1993692" cy="616845"/>
          </a:xfrm>
          <a:prstGeom prst="bentConnector3">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Slide Number Placeholder 34">
            <a:extLst>
              <a:ext uri="{FF2B5EF4-FFF2-40B4-BE49-F238E27FC236}">
                <a16:creationId xmlns:a16="http://schemas.microsoft.com/office/drawing/2014/main" id="{5CC1DBAB-685D-B37B-4677-D5505B2B2D24}"/>
              </a:ext>
            </a:extLst>
          </p:cNvPr>
          <p:cNvSpPr>
            <a:spLocks noGrp="1"/>
          </p:cNvSpPr>
          <p:nvPr>
            <p:ph type="sldNum" sz="quarter" idx="12"/>
          </p:nvPr>
        </p:nvSpPr>
        <p:spPr/>
        <p:txBody>
          <a:bodyPr/>
          <a:lstStyle/>
          <a:p>
            <a:fld id="{DFDF98CC-160E-494C-8C3C-8CDC5FA257DE}" type="slidenum">
              <a:rPr lang="en-US" smtClean="0"/>
              <a:t>20</a:t>
            </a:fld>
            <a:endParaRPr lang="en-US"/>
          </a:p>
        </p:txBody>
      </p:sp>
      <p:sp>
        <p:nvSpPr>
          <p:cNvPr id="5" name="Rounded Rectangle 4">
            <a:extLst>
              <a:ext uri="{FF2B5EF4-FFF2-40B4-BE49-F238E27FC236}">
                <a16:creationId xmlns:a16="http://schemas.microsoft.com/office/drawing/2014/main" id="{4933D2DF-B728-8E06-4C8F-080A17A2A60A}"/>
              </a:ext>
            </a:extLst>
          </p:cNvPr>
          <p:cNvSpPr/>
          <p:nvPr/>
        </p:nvSpPr>
        <p:spPr>
          <a:xfrm>
            <a:off x="1353653" y="4158121"/>
            <a:ext cx="4068893" cy="532889"/>
          </a:xfrm>
          <a:prstGeom prst="roundRect">
            <a:avLst/>
          </a:prstGeom>
          <a:solidFill>
            <a:schemeClr val="bg1"/>
          </a:solid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accent2">
                    <a:lumMod val="60000"/>
                    <a:lumOff val="40000"/>
                  </a:schemeClr>
                </a:solidFill>
              </a:rPr>
              <a:t>Secondary eclipse (star alone)</a:t>
            </a:r>
          </a:p>
        </p:txBody>
      </p:sp>
      <p:sp>
        <p:nvSpPr>
          <p:cNvPr id="3" name="Footer Placeholder 2">
            <a:extLst>
              <a:ext uri="{FF2B5EF4-FFF2-40B4-BE49-F238E27FC236}">
                <a16:creationId xmlns:a16="http://schemas.microsoft.com/office/drawing/2014/main" id="{18BE0088-C01B-4391-8648-FB67B6602B3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
        <p:nvSpPr>
          <p:cNvPr id="6" name="TextBox 5">
            <a:extLst>
              <a:ext uri="{FF2B5EF4-FFF2-40B4-BE49-F238E27FC236}">
                <a16:creationId xmlns:a16="http://schemas.microsoft.com/office/drawing/2014/main" id="{ECE111DA-ADC6-BBDE-F114-0F1A5C304815}"/>
              </a:ext>
            </a:extLst>
          </p:cNvPr>
          <p:cNvSpPr txBox="1"/>
          <p:nvPr/>
        </p:nvSpPr>
        <p:spPr>
          <a:xfrm>
            <a:off x="8828531" y="6217920"/>
            <a:ext cx="3152061" cy="646331"/>
          </a:xfrm>
          <a:prstGeom prst="rect">
            <a:avLst/>
          </a:prstGeom>
          <a:noFill/>
        </p:spPr>
        <p:txBody>
          <a:bodyPr wrap="square" rtlCol="0">
            <a:spAutoFit/>
          </a:bodyPr>
          <a:lstStyle/>
          <a:p>
            <a:pPr algn="ctr"/>
            <a:r>
              <a:rPr lang="en-US" dirty="0"/>
              <a:t>WASP-43b orbital animation</a:t>
            </a:r>
          </a:p>
          <a:p>
            <a:pPr algn="ctr"/>
            <a:r>
              <a:rPr lang="en-US" dirty="0"/>
              <a:t>(Credit: Catriona Murray)</a:t>
            </a:r>
          </a:p>
        </p:txBody>
      </p:sp>
    </p:spTree>
    <p:extLst>
      <p:ext uri="{BB962C8B-B14F-4D97-AF65-F5344CB8AC3E}">
        <p14:creationId xmlns:p14="http://schemas.microsoft.com/office/powerpoint/2010/main" val="259382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65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4"/>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BFA8D-9953-C0F9-C186-BF70B793EFC0}"/>
            </a:ext>
          </a:extLst>
        </p:cNvPr>
        <p:cNvGrpSpPr/>
        <p:nvPr/>
      </p:nvGrpSpPr>
      <p:grpSpPr>
        <a:xfrm>
          <a:off x="0" y="0"/>
          <a:ext cx="0" cy="0"/>
          <a:chOff x="0" y="0"/>
          <a:chExt cx="0" cy="0"/>
        </a:xfrm>
      </p:grpSpPr>
      <p:sp>
        <p:nvSpPr>
          <p:cNvPr id="17" name="Rounded Rectangle 16">
            <a:extLst>
              <a:ext uri="{FF2B5EF4-FFF2-40B4-BE49-F238E27FC236}">
                <a16:creationId xmlns:a16="http://schemas.microsoft.com/office/drawing/2014/main" id="{EF192826-492D-7968-4342-F9AB29F79833}"/>
              </a:ext>
            </a:extLst>
          </p:cNvPr>
          <p:cNvSpPr/>
          <p:nvPr/>
        </p:nvSpPr>
        <p:spPr>
          <a:xfrm rot="16200000">
            <a:off x="11597362" y="3112912"/>
            <a:ext cx="740229" cy="24584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Flux</a:t>
            </a:r>
          </a:p>
        </p:txBody>
      </p:sp>
      <p:sp>
        <p:nvSpPr>
          <p:cNvPr id="21" name="Title 1">
            <a:extLst>
              <a:ext uri="{FF2B5EF4-FFF2-40B4-BE49-F238E27FC236}">
                <a16:creationId xmlns:a16="http://schemas.microsoft.com/office/drawing/2014/main" id="{3373209A-253F-867C-97C2-53B275E857BD}"/>
              </a:ext>
            </a:extLst>
          </p:cNvPr>
          <p:cNvSpPr txBox="1">
            <a:spLocks/>
          </p:cNvSpPr>
          <p:nvPr/>
        </p:nvSpPr>
        <p:spPr>
          <a:xfrm>
            <a:off x="835407" y="1503047"/>
            <a:ext cx="4488665" cy="346557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Directly observe </a:t>
            </a:r>
            <a:r>
              <a:rPr lang="en-US" sz="4000" dirty="0">
                <a:solidFill>
                  <a:schemeClr val="accent6">
                    <a:lumMod val="60000"/>
                    <a:lumOff val="40000"/>
                  </a:schemeClr>
                </a:solidFill>
              </a:rPr>
              <a:t>Atmospheric absorption features </a:t>
            </a:r>
            <a:r>
              <a:rPr lang="en-US" sz="4000" dirty="0"/>
              <a:t>in the spectrum</a:t>
            </a:r>
          </a:p>
        </p:txBody>
      </p:sp>
      <p:sp>
        <p:nvSpPr>
          <p:cNvPr id="18" name="Rounded Rectangle 17">
            <a:extLst>
              <a:ext uri="{FF2B5EF4-FFF2-40B4-BE49-F238E27FC236}">
                <a16:creationId xmlns:a16="http://schemas.microsoft.com/office/drawing/2014/main" id="{DE6B482E-51E7-18CF-ED38-717A87560A38}"/>
              </a:ext>
            </a:extLst>
          </p:cNvPr>
          <p:cNvSpPr/>
          <p:nvPr/>
        </p:nvSpPr>
        <p:spPr>
          <a:xfrm rot="16200000">
            <a:off x="11456355" y="4266863"/>
            <a:ext cx="740229" cy="24584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Flux</a:t>
            </a:r>
          </a:p>
        </p:txBody>
      </p:sp>
      <p:sp>
        <p:nvSpPr>
          <p:cNvPr id="4" name="Rounded Rectangle 3">
            <a:extLst>
              <a:ext uri="{FF2B5EF4-FFF2-40B4-BE49-F238E27FC236}">
                <a16:creationId xmlns:a16="http://schemas.microsoft.com/office/drawing/2014/main" id="{24342480-6315-07E0-684C-26353A285D01}"/>
              </a:ext>
            </a:extLst>
          </p:cNvPr>
          <p:cNvSpPr/>
          <p:nvPr/>
        </p:nvSpPr>
        <p:spPr>
          <a:xfrm>
            <a:off x="112359" y="6394676"/>
            <a:ext cx="1580974" cy="365125"/>
          </a:xfrm>
          <a:prstGeom prst="roundRect">
            <a:avLst/>
          </a:prstGeom>
          <a:noFill/>
          <a:ln w="38100">
            <a:solidFill>
              <a:srgbClr val="FF7EA2">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7EA2">
                    <a:alpha val="50000"/>
                  </a:srgbClr>
                </a:solidFill>
              </a:rPr>
              <a:t>Method I</a:t>
            </a:r>
          </a:p>
        </p:txBody>
      </p:sp>
      <p:sp>
        <p:nvSpPr>
          <p:cNvPr id="7" name="Slide Number Placeholder 10">
            <a:extLst>
              <a:ext uri="{FF2B5EF4-FFF2-40B4-BE49-F238E27FC236}">
                <a16:creationId xmlns:a16="http://schemas.microsoft.com/office/drawing/2014/main" id="{3CCD80DA-2E76-1C42-5C42-D7A10D2E591A}"/>
              </a:ext>
            </a:extLst>
          </p:cNvPr>
          <p:cNvSpPr txBox="1">
            <a:spLocks/>
          </p:cNvSpPr>
          <p:nvPr/>
        </p:nvSpPr>
        <p:spPr>
          <a:xfrm>
            <a:off x="9376883" y="6394676"/>
            <a:ext cx="2743200" cy="365125"/>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a:spcAft>
                <a:spcPts val="600"/>
              </a:spcAft>
            </a:pPr>
            <a:fld id="{DFDF98CC-160E-494C-8C3C-8CDC5FA257DE}" type="slidenum">
              <a:rPr lang="en-US" smtClean="0"/>
              <a:pPr algn="r" defTabSz="914400">
                <a:spcAft>
                  <a:spcPts val="600"/>
                </a:spcAft>
              </a:pPr>
              <a:t>21</a:t>
            </a:fld>
            <a:endParaRPr lang="en-US" dirty="0"/>
          </a:p>
        </p:txBody>
      </p:sp>
      <p:sp>
        <p:nvSpPr>
          <p:cNvPr id="8" name="Footer Placeholder 2">
            <a:extLst>
              <a:ext uri="{FF2B5EF4-FFF2-40B4-BE49-F238E27FC236}">
                <a16:creationId xmlns:a16="http://schemas.microsoft.com/office/drawing/2014/main" id="{06DC192A-1B50-D3C1-EA91-882B18B5C36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pic>
        <p:nvPicPr>
          <p:cNvPr id="1026" name="Picture 2">
            <a:extLst>
              <a:ext uri="{FF2B5EF4-FFF2-40B4-BE49-F238E27FC236}">
                <a16:creationId xmlns:a16="http://schemas.microsoft.com/office/drawing/2014/main" id="{A081FA64-061F-92A9-E5AB-84F7D11D5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3273" y="1219840"/>
            <a:ext cx="6333926" cy="455283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2C6EEFA-064E-AC70-6A43-79A1771573B9}"/>
              </a:ext>
            </a:extLst>
          </p:cNvPr>
          <p:cNvSpPr txBox="1"/>
          <p:nvPr/>
        </p:nvSpPr>
        <p:spPr>
          <a:xfrm>
            <a:off x="5196295" y="5839080"/>
            <a:ext cx="6701916" cy="646331"/>
          </a:xfrm>
          <a:prstGeom prst="rect">
            <a:avLst/>
          </a:prstGeom>
          <a:noFill/>
        </p:spPr>
        <p:txBody>
          <a:bodyPr wrap="square" rtlCol="0">
            <a:spAutoFit/>
          </a:bodyPr>
          <a:lstStyle/>
          <a:p>
            <a:pPr algn="ctr"/>
            <a:r>
              <a:rPr lang="en-US" dirty="0">
                <a:solidFill>
                  <a:schemeClr val="tx1">
                    <a:lumMod val="75000"/>
                  </a:schemeClr>
                </a:solidFill>
              </a:rPr>
              <a:t>The mid-IR spectrum of the Earth, Venus and Mars at a low resolution</a:t>
            </a:r>
          </a:p>
          <a:p>
            <a:pPr algn="ctr"/>
            <a:r>
              <a:rPr lang="en-US" dirty="0">
                <a:solidFill>
                  <a:schemeClr val="tx1">
                    <a:lumMod val="65000"/>
                  </a:schemeClr>
                </a:solidFill>
              </a:rPr>
              <a:t>Credit: Cockell, C. S. (2009)</a:t>
            </a:r>
          </a:p>
        </p:txBody>
      </p:sp>
    </p:spTree>
    <p:extLst>
      <p:ext uri="{BB962C8B-B14F-4D97-AF65-F5344CB8AC3E}">
        <p14:creationId xmlns:p14="http://schemas.microsoft.com/office/powerpoint/2010/main" val="154695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3CBF855-7543-570D-89F4-651DCF950548}"/>
              </a:ext>
            </a:extLst>
          </p:cNvPr>
          <p:cNvSpPr>
            <a:spLocks noGrp="1"/>
          </p:cNvSpPr>
          <p:nvPr>
            <p:ph type="title"/>
          </p:nvPr>
        </p:nvSpPr>
        <p:spPr>
          <a:xfrm>
            <a:off x="134135" y="649224"/>
            <a:ext cx="5560602" cy="1433516"/>
          </a:xfrm>
        </p:spPr>
        <p:txBody>
          <a:bodyPr>
            <a:normAutofit fontScale="90000"/>
          </a:bodyPr>
          <a:lstStyle/>
          <a:p>
            <a:r>
              <a:rPr lang="en-US" sz="4000" dirty="0"/>
              <a:t>Atmosphere can lower dayside temperature by</a:t>
            </a:r>
            <a:br>
              <a:rPr lang="en-US" sz="4000" dirty="0"/>
            </a:br>
            <a:r>
              <a:rPr lang="en-US" sz="4000" dirty="0"/>
              <a:t>Part II: </a:t>
            </a:r>
            <a:r>
              <a:rPr lang="en-US" sz="4000" dirty="0">
                <a:solidFill>
                  <a:schemeClr val="accent4">
                    <a:lumMod val="60000"/>
                    <a:lumOff val="40000"/>
                  </a:schemeClr>
                </a:solidFill>
              </a:rPr>
              <a:t>Energy Balance</a:t>
            </a:r>
          </a:p>
        </p:txBody>
      </p:sp>
      <p:pic>
        <p:nvPicPr>
          <p:cNvPr id="7" name="Picture 6">
            <a:extLst>
              <a:ext uri="{FF2B5EF4-FFF2-40B4-BE49-F238E27FC236}">
                <a16:creationId xmlns:a16="http://schemas.microsoft.com/office/drawing/2014/main" id="{50B3CD53-3962-5DAB-2355-58A60D1D4B09}"/>
              </a:ext>
            </a:extLst>
          </p:cNvPr>
          <p:cNvPicPr>
            <a:picLocks noChangeAspect="1"/>
          </p:cNvPicPr>
          <p:nvPr/>
        </p:nvPicPr>
        <p:blipFill>
          <a:blip r:embed="rId3"/>
          <a:srcRect b="36322"/>
          <a:stretch/>
        </p:blipFill>
        <p:spPr>
          <a:xfrm>
            <a:off x="1320971" y="4185126"/>
            <a:ext cx="3375284" cy="800203"/>
          </a:xfrm>
          <a:prstGeom prst="rect">
            <a:avLst/>
          </a:prstGeom>
        </p:spPr>
      </p:pic>
      <p:sp>
        <p:nvSpPr>
          <p:cNvPr id="3" name="Content Placeholder 7">
            <a:extLst>
              <a:ext uri="{FF2B5EF4-FFF2-40B4-BE49-F238E27FC236}">
                <a16:creationId xmlns:a16="http://schemas.microsoft.com/office/drawing/2014/main" id="{5A0A89F3-A91F-D7A1-E85B-64996D4AB53E}"/>
              </a:ext>
            </a:extLst>
          </p:cNvPr>
          <p:cNvSpPr txBox="1">
            <a:spLocks/>
          </p:cNvSpPr>
          <p:nvPr/>
        </p:nvSpPr>
        <p:spPr>
          <a:xfrm>
            <a:off x="599169" y="2224806"/>
            <a:ext cx="4818888" cy="35478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Dayside brightness temperature is a function of </a:t>
            </a:r>
            <a:r>
              <a:rPr lang="en-US" dirty="0">
                <a:solidFill>
                  <a:schemeClr val="accent2">
                    <a:lumMod val="60000"/>
                    <a:lumOff val="40000"/>
                  </a:schemeClr>
                </a:solidFill>
              </a:rPr>
              <a:t>heat redistribution factor (</a:t>
            </a:r>
            <a:r>
              <a:rPr lang="en-US" i="1" dirty="0">
                <a:solidFill>
                  <a:schemeClr val="accent2">
                    <a:lumMod val="60000"/>
                    <a:lumOff val="40000"/>
                  </a:schemeClr>
                </a:solidFill>
              </a:rPr>
              <a:t>f</a:t>
            </a:r>
            <a:r>
              <a:rPr lang="en-US" dirty="0">
                <a:solidFill>
                  <a:schemeClr val="accent2">
                    <a:lumMod val="60000"/>
                    <a:lumOff val="40000"/>
                  </a:schemeClr>
                </a:solidFill>
              </a:rPr>
              <a:t>) </a:t>
            </a:r>
            <a:r>
              <a:rPr lang="en-US" dirty="0"/>
              <a:t>and Bond albedo (⍺</a:t>
            </a:r>
            <a:r>
              <a:rPr lang="en-US" baseline="-25000" dirty="0"/>
              <a:t>B</a:t>
            </a:r>
            <a:r>
              <a:rPr lang="en-US" dirty="0"/>
              <a:t>).</a:t>
            </a:r>
          </a:p>
        </p:txBody>
      </p:sp>
      <p:sp>
        <p:nvSpPr>
          <p:cNvPr id="11" name="Rounded Rectangle 10">
            <a:extLst>
              <a:ext uri="{FF2B5EF4-FFF2-40B4-BE49-F238E27FC236}">
                <a16:creationId xmlns:a16="http://schemas.microsoft.com/office/drawing/2014/main" id="{32692F15-2FE1-556B-191F-BE2643DA827C}"/>
              </a:ext>
            </a:extLst>
          </p:cNvPr>
          <p:cNvSpPr/>
          <p:nvPr/>
        </p:nvSpPr>
        <p:spPr>
          <a:xfrm>
            <a:off x="4121833" y="4413239"/>
            <a:ext cx="436099" cy="393895"/>
          </a:xfrm>
          <a:prstGeom prst="roundRect">
            <a:avLst/>
          </a:prstGeom>
          <a:noFill/>
          <a:ln w="254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C773CD8-FCC6-3705-E9D0-36730A409BE1}"/>
              </a:ext>
            </a:extLst>
          </p:cNvPr>
          <p:cNvSpPr txBox="1"/>
          <p:nvPr/>
        </p:nvSpPr>
        <p:spPr>
          <a:xfrm>
            <a:off x="5358874" y="5839080"/>
            <a:ext cx="6701916" cy="646331"/>
          </a:xfrm>
          <a:prstGeom prst="rect">
            <a:avLst/>
          </a:prstGeom>
          <a:noFill/>
        </p:spPr>
        <p:txBody>
          <a:bodyPr wrap="square" rtlCol="0">
            <a:spAutoFit/>
          </a:bodyPr>
          <a:lstStyle/>
          <a:p>
            <a:pPr algn="ctr"/>
            <a:r>
              <a:rPr lang="en-US" dirty="0">
                <a:solidFill>
                  <a:schemeClr val="tx1">
                    <a:lumMod val="75000"/>
                  </a:schemeClr>
                </a:solidFill>
              </a:rPr>
              <a:t>Cartoon schematic (top) and simulated spectroscopic light curve (bottom) for each </a:t>
            </a:r>
            <a:r>
              <a:rPr lang="en-US" i="1" dirty="0">
                <a:solidFill>
                  <a:schemeClr val="tx1">
                    <a:lumMod val="75000"/>
                  </a:schemeClr>
                </a:solidFill>
              </a:rPr>
              <a:t>f</a:t>
            </a:r>
            <a:r>
              <a:rPr lang="en-US" dirty="0">
                <a:solidFill>
                  <a:schemeClr val="tx1">
                    <a:lumMod val="75000"/>
                  </a:schemeClr>
                </a:solidFill>
              </a:rPr>
              <a:t>-factor.</a:t>
            </a:r>
          </a:p>
        </p:txBody>
      </p:sp>
      <p:sp>
        <p:nvSpPr>
          <p:cNvPr id="18" name="Rounded Rectangle 17">
            <a:extLst>
              <a:ext uri="{FF2B5EF4-FFF2-40B4-BE49-F238E27FC236}">
                <a16:creationId xmlns:a16="http://schemas.microsoft.com/office/drawing/2014/main" id="{E42C3311-A588-DF63-532E-B6DCEAA29D04}"/>
              </a:ext>
            </a:extLst>
          </p:cNvPr>
          <p:cNvSpPr/>
          <p:nvPr/>
        </p:nvSpPr>
        <p:spPr>
          <a:xfrm rot="16200000">
            <a:off x="11099793" y="4377719"/>
            <a:ext cx="740229" cy="24584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Flux</a:t>
            </a:r>
          </a:p>
        </p:txBody>
      </p:sp>
      <p:sp>
        <p:nvSpPr>
          <p:cNvPr id="2" name="TextBox 1">
            <a:extLst>
              <a:ext uri="{FF2B5EF4-FFF2-40B4-BE49-F238E27FC236}">
                <a16:creationId xmlns:a16="http://schemas.microsoft.com/office/drawing/2014/main" id="{EBC2692E-A518-2EF9-6B24-E532F3D3F44E}"/>
              </a:ext>
            </a:extLst>
          </p:cNvPr>
          <p:cNvSpPr txBox="1"/>
          <p:nvPr/>
        </p:nvSpPr>
        <p:spPr>
          <a:xfrm>
            <a:off x="2216986" y="5569001"/>
            <a:ext cx="1583254" cy="307777"/>
          </a:xfrm>
          <a:prstGeom prst="rect">
            <a:avLst/>
          </a:prstGeom>
          <a:noFill/>
        </p:spPr>
        <p:txBody>
          <a:bodyPr wrap="none" rtlCol="0">
            <a:spAutoFit/>
          </a:bodyPr>
          <a:lstStyle/>
          <a:p>
            <a:r>
              <a:rPr lang="en-US" sz="1400" dirty="0">
                <a:solidFill>
                  <a:schemeClr val="tx1">
                    <a:lumMod val="75000"/>
                    <a:lumOff val="25000"/>
                  </a:schemeClr>
                </a:solidFill>
              </a:rPr>
              <a:t>Credit: Koll (2022)</a:t>
            </a:r>
          </a:p>
        </p:txBody>
      </p:sp>
      <p:sp>
        <p:nvSpPr>
          <p:cNvPr id="6" name="Slide Number Placeholder 10">
            <a:extLst>
              <a:ext uri="{FF2B5EF4-FFF2-40B4-BE49-F238E27FC236}">
                <a16:creationId xmlns:a16="http://schemas.microsoft.com/office/drawing/2014/main" id="{9BA8DF92-F1D2-92FC-84D0-A4B747DC30E5}"/>
              </a:ext>
            </a:extLst>
          </p:cNvPr>
          <p:cNvSpPr>
            <a:spLocks noGrp="1"/>
          </p:cNvSpPr>
          <p:nvPr>
            <p:ph type="sldNum" sz="quarter" idx="12"/>
          </p:nvPr>
        </p:nvSpPr>
        <p:spPr>
          <a:xfrm>
            <a:off x="9376883" y="6394676"/>
            <a:ext cx="2743200" cy="365125"/>
          </a:xfrm>
        </p:spPr>
        <p:txBody>
          <a:bodyPr vert="horz" lIns="91440" tIns="45720" rIns="91440" bIns="45720" rtlCol="0" anchor="ctr">
            <a:normAutofit/>
          </a:bodyPr>
          <a:lstStyle/>
          <a:p>
            <a:pPr algn="r" defTabSz="914400">
              <a:spcAft>
                <a:spcPts val="600"/>
              </a:spcAft>
            </a:pPr>
            <a:fld id="{DFDF98CC-160E-494C-8C3C-8CDC5FA257DE}" type="slidenum">
              <a:rPr lang="en-US" smtClean="0"/>
              <a:pPr algn="r" defTabSz="914400">
                <a:spcAft>
                  <a:spcPts val="600"/>
                </a:spcAft>
              </a:pPr>
              <a:t>22</a:t>
            </a:fld>
            <a:endParaRPr lang="en-US" dirty="0"/>
          </a:p>
        </p:txBody>
      </p:sp>
      <p:sp>
        <p:nvSpPr>
          <p:cNvPr id="9" name="Footer Placeholder 2">
            <a:extLst>
              <a:ext uri="{FF2B5EF4-FFF2-40B4-BE49-F238E27FC236}">
                <a16:creationId xmlns:a16="http://schemas.microsoft.com/office/drawing/2014/main" id="{F25A5E09-7597-9777-0A09-F4BF9A53753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pic>
        <p:nvPicPr>
          <p:cNvPr id="12" name="Picture 11">
            <a:extLst>
              <a:ext uri="{FF2B5EF4-FFF2-40B4-BE49-F238E27FC236}">
                <a16:creationId xmlns:a16="http://schemas.microsoft.com/office/drawing/2014/main" id="{38C45CD5-77E3-71D7-C59D-32B6F33EA902}"/>
              </a:ext>
            </a:extLst>
          </p:cNvPr>
          <p:cNvPicPr>
            <a:picLocks noChangeAspect="1"/>
          </p:cNvPicPr>
          <p:nvPr/>
        </p:nvPicPr>
        <p:blipFill>
          <a:blip r:embed="rId4"/>
          <a:srcRect b="56860"/>
          <a:stretch/>
        </p:blipFill>
        <p:spPr>
          <a:xfrm>
            <a:off x="5595381" y="259258"/>
            <a:ext cx="6228903" cy="2407154"/>
          </a:xfrm>
          <a:prstGeom prst="rect">
            <a:avLst/>
          </a:prstGeom>
        </p:spPr>
      </p:pic>
      <p:sp>
        <p:nvSpPr>
          <p:cNvPr id="15" name="TextBox 14">
            <a:extLst>
              <a:ext uri="{FF2B5EF4-FFF2-40B4-BE49-F238E27FC236}">
                <a16:creationId xmlns:a16="http://schemas.microsoft.com/office/drawing/2014/main" id="{A79274A4-8C8C-D280-6DB9-75A06FB0F746}"/>
              </a:ext>
            </a:extLst>
          </p:cNvPr>
          <p:cNvSpPr txBox="1"/>
          <p:nvPr/>
        </p:nvSpPr>
        <p:spPr>
          <a:xfrm rot="16200000">
            <a:off x="10821991" y="3898623"/>
            <a:ext cx="564578" cy="369332"/>
          </a:xfrm>
          <a:prstGeom prst="rect">
            <a:avLst/>
          </a:prstGeom>
          <a:noFill/>
        </p:spPr>
        <p:txBody>
          <a:bodyPr wrap="none" rtlCol="0">
            <a:spAutoFit/>
          </a:bodyPr>
          <a:lstStyle/>
          <a:p>
            <a:r>
              <a:rPr lang="en-US" dirty="0">
                <a:solidFill>
                  <a:schemeClr val="bg1"/>
                </a:solidFill>
              </a:rPr>
              <a:t>Flux</a:t>
            </a:r>
          </a:p>
        </p:txBody>
      </p:sp>
      <p:sp>
        <p:nvSpPr>
          <p:cNvPr id="16" name="Rectangle 15">
            <a:extLst>
              <a:ext uri="{FF2B5EF4-FFF2-40B4-BE49-F238E27FC236}">
                <a16:creationId xmlns:a16="http://schemas.microsoft.com/office/drawing/2014/main" id="{3A71CA65-93DA-9066-7A8E-2DA8EA36C13C}"/>
              </a:ext>
            </a:extLst>
          </p:cNvPr>
          <p:cNvSpPr/>
          <p:nvPr/>
        </p:nvSpPr>
        <p:spPr>
          <a:xfrm>
            <a:off x="6698076" y="795131"/>
            <a:ext cx="1054446" cy="1104626"/>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987412D-6D80-A50E-ACB9-A943D0E517DC}"/>
              </a:ext>
            </a:extLst>
          </p:cNvPr>
          <p:cNvSpPr/>
          <p:nvPr/>
        </p:nvSpPr>
        <p:spPr>
          <a:xfrm>
            <a:off x="6156605" y="473396"/>
            <a:ext cx="541471" cy="314846"/>
          </a:xfrm>
          <a:prstGeom prst="roundRect">
            <a:avLst/>
          </a:prstGeom>
          <a:noFill/>
          <a:ln w="222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rPr>
              <a:t>T</a:t>
            </a:r>
            <a:r>
              <a:rPr lang="en-US" sz="1400" baseline="-25000" dirty="0" err="1">
                <a:solidFill>
                  <a:schemeClr val="bg1"/>
                </a:solidFill>
              </a:rPr>
              <a:t>max</a:t>
            </a:r>
            <a:endParaRPr lang="en-US" sz="1400" dirty="0">
              <a:solidFill>
                <a:schemeClr val="bg1"/>
              </a:solidFill>
            </a:endParaRPr>
          </a:p>
        </p:txBody>
      </p:sp>
      <p:sp>
        <p:nvSpPr>
          <p:cNvPr id="20" name="Rounded Rectangle 19">
            <a:extLst>
              <a:ext uri="{FF2B5EF4-FFF2-40B4-BE49-F238E27FC236}">
                <a16:creationId xmlns:a16="http://schemas.microsoft.com/office/drawing/2014/main" id="{EFD3C46C-3917-DF67-7E5A-D8FC8A541C1B}"/>
              </a:ext>
            </a:extLst>
          </p:cNvPr>
          <p:cNvSpPr/>
          <p:nvPr/>
        </p:nvSpPr>
        <p:spPr>
          <a:xfrm>
            <a:off x="112358" y="6394676"/>
            <a:ext cx="1640241" cy="365125"/>
          </a:xfrm>
          <a:prstGeom prst="roundRect">
            <a:avLst/>
          </a:prstGeom>
          <a:noFill/>
          <a:ln w="38100">
            <a:solidFill>
              <a:srgbClr val="FF7EA2">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7EA2">
                    <a:alpha val="50000"/>
                  </a:srgbClr>
                </a:solidFill>
              </a:rPr>
              <a:t>Method II</a:t>
            </a:r>
          </a:p>
        </p:txBody>
      </p:sp>
    </p:spTree>
    <p:extLst>
      <p:ext uri="{BB962C8B-B14F-4D97-AF65-F5344CB8AC3E}">
        <p14:creationId xmlns:p14="http://schemas.microsoft.com/office/powerpoint/2010/main" val="303705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E61FA-4F75-BD21-DF43-A387B5A415B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F5B881B-D290-4F0E-583F-875B7AE7FAB6}"/>
              </a:ext>
            </a:extLst>
          </p:cNvPr>
          <p:cNvSpPr>
            <a:spLocks noGrp="1"/>
          </p:cNvSpPr>
          <p:nvPr>
            <p:ph type="title"/>
          </p:nvPr>
        </p:nvSpPr>
        <p:spPr>
          <a:xfrm>
            <a:off x="134135" y="649224"/>
            <a:ext cx="5560602" cy="1433516"/>
          </a:xfrm>
        </p:spPr>
        <p:txBody>
          <a:bodyPr>
            <a:normAutofit fontScale="90000"/>
          </a:bodyPr>
          <a:lstStyle/>
          <a:p>
            <a:r>
              <a:rPr lang="en-US" sz="4000" dirty="0"/>
              <a:t>Atmosphere can lower dayside temperature by</a:t>
            </a:r>
            <a:br>
              <a:rPr lang="en-US" sz="4000" dirty="0"/>
            </a:br>
            <a:r>
              <a:rPr lang="en-US" sz="4000" dirty="0"/>
              <a:t>Part II: </a:t>
            </a:r>
            <a:r>
              <a:rPr lang="en-US" sz="4000" dirty="0">
                <a:solidFill>
                  <a:schemeClr val="accent4">
                    <a:lumMod val="60000"/>
                    <a:lumOff val="40000"/>
                  </a:schemeClr>
                </a:solidFill>
              </a:rPr>
              <a:t>Energy Balance</a:t>
            </a:r>
          </a:p>
        </p:txBody>
      </p:sp>
      <p:pic>
        <p:nvPicPr>
          <p:cNvPr id="7" name="Picture 6">
            <a:extLst>
              <a:ext uri="{FF2B5EF4-FFF2-40B4-BE49-F238E27FC236}">
                <a16:creationId xmlns:a16="http://schemas.microsoft.com/office/drawing/2014/main" id="{22F538A3-0DBA-5CEA-BCF2-A23FEBD17E6D}"/>
              </a:ext>
            </a:extLst>
          </p:cNvPr>
          <p:cNvPicPr>
            <a:picLocks noChangeAspect="1"/>
          </p:cNvPicPr>
          <p:nvPr/>
        </p:nvPicPr>
        <p:blipFill>
          <a:blip r:embed="rId3"/>
          <a:srcRect b="36322"/>
          <a:stretch/>
        </p:blipFill>
        <p:spPr>
          <a:xfrm>
            <a:off x="1320971" y="4185126"/>
            <a:ext cx="3375284" cy="800203"/>
          </a:xfrm>
          <a:prstGeom prst="rect">
            <a:avLst/>
          </a:prstGeom>
        </p:spPr>
      </p:pic>
      <p:sp>
        <p:nvSpPr>
          <p:cNvPr id="3" name="Content Placeholder 7">
            <a:extLst>
              <a:ext uri="{FF2B5EF4-FFF2-40B4-BE49-F238E27FC236}">
                <a16:creationId xmlns:a16="http://schemas.microsoft.com/office/drawing/2014/main" id="{0394904A-E3EC-FD12-E799-DFFCFB2D5E1E}"/>
              </a:ext>
            </a:extLst>
          </p:cNvPr>
          <p:cNvSpPr txBox="1">
            <a:spLocks/>
          </p:cNvSpPr>
          <p:nvPr/>
        </p:nvSpPr>
        <p:spPr>
          <a:xfrm>
            <a:off x="599169" y="2224806"/>
            <a:ext cx="4818888" cy="35478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Dayside brightness temperature is a function of </a:t>
            </a:r>
            <a:r>
              <a:rPr lang="en-US" dirty="0">
                <a:solidFill>
                  <a:schemeClr val="accent2">
                    <a:lumMod val="60000"/>
                    <a:lumOff val="40000"/>
                  </a:schemeClr>
                </a:solidFill>
              </a:rPr>
              <a:t>heat redistribution factor (</a:t>
            </a:r>
            <a:r>
              <a:rPr lang="en-US" i="1" dirty="0">
                <a:solidFill>
                  <a:schemeClr val="accent2">
                    <a:lumMod val="60000"/>
                    <a:lumOff val="40000"/>
                  </a:schemeClr>
                </a:solidFill>
              </a:rPr>
              <a:t>f</a:t>
            </a:r>
            <a:r>
              <a:rPr lang="en-US" dirty="0">
                <a:solidFill>
                  <a:schemeClr val="accent2">
                    <a:lumMod val="60000"/>
                    <a:lumOff val="40000"/>
                  </a:schemeClr>
                </a:solidFill>
              </a:rPr>
              <a:t>) </a:t>
            </a:r>
            <a:r>
              <a:rPr lang="en-US" dirty="0"/>
              <a:t>and Bond albedo (⍺</a:t>
            </a:r>
            <a:r>
              <a:rPr lang="en-US" baseline="-25000" dirty="0"/>
              <a:t>B</a:t>
            </a:r>
            <a:r>
              <a:rPr lang="en-US" dirty="0"/>
              <a:t>).</a:t>
            </a:r>
          </a:p>
        </p:txBody>
      </p:sp>
      <p:sp>
        <p:nvSpPr>
          <p:cNvPr id="11" name="Rounded Rectangle 10">
            <a:extLst>
              <a:ext uri="{FF2B5EF4-FFF2-40B4-BE49-F238E27FC236}">
                <a16:creationId xmlns:a16="http://schemas.microsoft.com/office/drawing/2014/main" id="{9BE69949-3C2C-898B-A4F8-92C57B538B2B}"/>
              </a:ext>
            </a:extLst>
          </p:cNvPr>
          <p:cNvSpPr/>
          <p:nvPr/>
        </p:nvSpPr>
        <p:spPr>
          <a:xfrm>
            <a:off x="4121833" y="4413239"/>
            <a:ext cx="436099" cy="393895"/>
          </a:xfrm>
          <a:prstGeom prst="roundRect">
            <a:avLst/>
          </a:prstGeom>
          <a:noFill/>
          <a:ln w="254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98134DF-FD1B-4E03-84DD-0410A3E54D86}"/>
              </a:ext>
            </a:extLst>
          </p:cNvPr>
          <p:cNvSpPr txBox="1"/>
          <p:nvPr/>
        </p:nvSpPr>
        <p:spPr>
          <a:xfrm>
            <a:off x="5358874" y="5839080"/>
            <a:ext cx="6701916" cy="646331"/>
          </a:xfrm>
          <a:prstGeom prst="rect">
            <a:avLst/>
          </a:prstGeom>
          <a:noFill/>
        </p:spPr>
        <p:txBody>
          <a:bodyPr wrap="square" rtlCol="0">
            <a:spAutoFit/>
          </a:bodyPr>
          <a:lstStyle/>
          <a:p>
            <a:pPr algn="ctr"/>
            <a:r>
              <a:rPr lang="en-US" dirty="0">
                <a:solidFill>
                  <a:schemeClr val="tx1">
                    <a:lumMod val="75000"/>
                  </a:schemeClr>
                </a:solidFill>
              </a:rPr>
              <a:t>Cartoon schematic (top) and simulated spectroscopic light curve (bottom) for each </a:t>
            </a:r>
            <a:r>
              <a:rPr lang="en-US" i="1" dirty="0">
                <a:solidFill>
                  <a:schemeClr val="tx1">
                    <a:lumMod val="75000"/>
                  </a:schemeClr>
                </a:solidFill>
              </a:rPr>
              <a:t>f</a:t>
            </a:r>
            <a:r>
              <a:rPr lang="en-US" dirty="0">
                <a:solidFill>
                  <a:schemeClr val="tx1">
                    <a:lumMod val="75000"/>
                  </a:schemeClr>
                </a:solidFill>
              </a:rPr>
              <a:t>-factor.</a:t>
            </a:r>
          </a:p>
        </p:txBody>
      </p:sp>
      <p:sp>
        <p:nvSpPr>
          <p:cNvPr id="18" name="Rounded Rectangle 17">
            <a:extLst>
              <a:ext uri="{FF2B5EF4-FFF2-40B4-BE49-F238E27FC236}">
                <a16:creationId xmlns:a16="http://schemas.microsoft.com/office/drawing/2014/main" id="{501DF828-C9BA-F443-22B1-10DB7375F64F}"/>
              </a:ext>
            </a:extLst>
          </p:cNvPr>
          <p:cNvSpPr/>
          <p:nvPr/>
        </p:nvSpPr>
        <p:spPr>
          <a:xfrm rot="16200000">
            <a:off x="11099793" y="4377719"/>
            <a:ext cx="740229" cy="24584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Flux</a:t>
            </a:r>
          </a:p>
        </p:txBody>
      </p:sp>
      <p:sp>
        <p:nvSpPr>
          <p:cNvPr id="2" name="TextBox 1">
            <a:extLst>
              <a:ext uri="{FF2B5EF4-FFF2-40B4-BE49-F238E27FC236}">
                <a16:creationId xmlns:a16="http://schemas.microsoft.com/office/drawing/2014/main" id="{730DCFE5-8CDB-3A89-A14D-E2D8846F5052}"/>
              </a:ext>
            </a:extLst>
          </p:cNvPr>
          <p:cNvSpPr txBox="1"/>
          <p:nvPr/>
        </p:nvSpPr>
        <p:spPr>
          <a:xfrm>
            <a:off x="2216986" y="5569001"/>
            <a:ext cx="1583254" cy="307777"/>
          </a:xfrm>
          <a:prstGeom prst="rect">
            <a:avLst/>
          </a:prstGeom>
          <a:noFill/>
        </p:spPr>
        <p:txBody>
          <a:bodyPr wrap="none" rtlCol="0">
            <a:spAutoFit/>
          </a:bodyPr>
          <a:lstStyle/>
          <a:p>
            <a:r>
              <a:rPr lang="en-US" sz="1400" dirty="0">
                <a:solidFill>
                  <a:schemeClr val="tx1">
                    <a:lumMod val="75000"/>
                    <a:lumOff val="25000"/>
                  </a:schemeClr>
                </a:solidFill>
              </a:rPr>
              <a:t>Credit: Koll (2022)</a:t>
            </a:r>
          </a:p>
        </p:txBody>
      </p:sp>
      <p:sp>
        <p:nvSpPr>
          <p:cNvPr id="6" name="Slide Number Placeholder 10">
            <a:extLst>
              <a:ext uri="{FF2B5EF4-FFF2-40B4-BE49-F238E27FC236}">
                <a16:creationId xmlns:a16="http://schemas.microsoft.com/office/drawing/2014/main" id="{CEE30664-BCD9-209D-A985-46F535E2E2D4}"/>
              </a:ext>
            </a:extLst>
          </p:cNvPr>
          <p:cNvSpPr>
            <a:spLocks noGrp="1"/>
          </p:cNvSpPr>
          <p:nvPr>
            <p:ph type="sldNum" sz="quarter" idx="12"/>
          </p:nvPr>
        </p:nvSpPr>
        <p:spPr>
          <a:xfrm>
            <a:off x="9376883" y="6394676"/>
            <a:ext cx="2743200" cy="365125"/>
          </a:xfrm>
        </p:spPr>
        <p:txBody>
          <a:bodyPr vert="horz" lIns="91440" tIns="45720" rIns="91440" bIns="45720" rtlCol="0" anchor="ctr">
            <a:normAutofit/>
          </a:bodyPr>
          <a:lstStyle/>
          <a:p>
            <a:pPr algn="r" defTabSz="914400">
              <a:spcAft>
                <a:spcPts val="600"/>
              </a:spcAft>
            </a:pPr>
            <a:fld id="{DFDF98CC-160E-494C-8C3C-8CDC5FA257DE}" type="slidenum">
              <a:rPr lang="en-US" smtClean="0"/>
              <a:pPr algn="r" defTabSz="914400">
                <a:spcAft>
                  <a:spcPts val="600"/>
                </a:spcAft>
              </a:pPr>
              <a:t>23</a:t>
            </a:fld>
            <a:endParaRPr lang="en-US" dirty="0"/>
          </a:p>
        </p:txBody>
      </p:sp>
      <p:sp>
        <p:nvSpPr>
          <p:cNvPr id="9" name="Footer Placeholder 2">
            <a:extLst>
              <a:ext uri="{FF2B5EF4-FFF2-40B4-BE49-F238E27FC236}">
                <a16:creationId xmlns:a16="http://schemas.microsoft.com/office/drawing/2014/main" id="{7B56F0D9-BD44-C57E-69D9-DEAE404962C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pic>
        <p:nvPicPr>
          <p:cNvPr id="12" name="Picture 11">
            <a:extLst>
              <a:ext uri="{FF2B5EF4-FFF2-40B4-BE49-F238E27FC236}">
                <a16:creationId xmlns:a16="http://schemas.microsoft.com/office/drawing/2014/main" id="{FEDE4F37-9F00-4EBD-A3F8-C802476E84BD}"/>
              </a:ext>
            </a:extLst>
          </p:cNvPr>
          <p:cNvPicPr>
            <a:picLocks noChangeAspect="1"/>
          </p:cNvPicPr>
          <p:nvPr/>
        </p:nvPicPr>
        <p:blipFill>
          <a:blip r:embed="rId4"/>
          <a:srcRect b="56860"/>
          <a:stretch/>
        </p:blipFill>
        <p:spPr>
          <a:xfrm>
            <a:off x="5595381" y="259258"/>
            <a:ext cx="6228903" cy="2407154"/>
          </a:xfrm>
          <a:prstGeom prst="rect">
            <a:avLst/>
          </a:prstGeom>
        </p:spPr>
      </p:pic>
      <p:pic>
        <p:nvPicPr>
          <p:cNvPr id="14" name="Picture 13">
            <a:extLst>
              <a:ext uri="{FF2B5EF4-FFF2-40B4-BE49-F238E27FC236}">
                <a16:creationId xmlns:a16="http://schemas.microsoft.com/office/drawing/2014/main" id="{214C0038-33AB-9A7C-F8F5-C5F2C1B8D556}"/>
              </a:ext>
            </a:extLst>
          </p:cNvPr>
          <p:cNvPicPr>
            <a:picLocks noChangeAspect="1"/>
          </p:cNvPicPr>
          <p:nvPr/>
        </p:nvPicPr>
        <p:blipFill>
          <a:blip r:embed="rId4"/>
          <a:srcRect t="43140"/>
          <a:stretch/>
        </p:blipFill>
        <p:spPr>
          <a:xfrm>
            <a:off x="5597631" y="2645630"/>
            <a:ext cx="6228903" cy="3172668"/>
          </a:xfrm>
          <a:prstGeom prst="rect">
            <a:avLst/>
          </a:prstGeom>
        </p:spPr>
      </p:pic>
      <p:sp>
        <p:nvSpPr>
          <p:cNvPr id="15" name="TextBox 14">
            <a:extLst>
              <a:ext uri="{FF2B5EF4-FFF2-40B4-BE49-F238E27FC236}">
                <a16:creationId xmlns:a16="http://schemas.microsoft.com/office/drawing/2014/main" id="{4BC6BBE9-626B-2569-54CC-52C7B2CA0F7C}"/>
              </a:ext>
            </a:extLst>
          </p:cNvPr>
          <p:cNvSpPr txBox="1"/>
          <p:nvPr/>
        </p:nvSpPr>
        <p:spPr>
          <a:xfrm rot="16200000">
            <a:off x="10821991" y="3898623"/>
            <a:ext cx="564578" cy="369332"/>
          </a:xfrm>
          <a:prstGeom prst="rect">
            <a:avLst/>
          </a:prstGeom>
          <a:noFill/>
        </p:spPr>
        <p:txBody>
          <a:bodyPr wrap="none" rtlCol="0">
            <a:spAutoFit/>
          </a:bodyPr>
          <a:lstStyle/>
          <a:p>
            <a:r>
              <a:rPr lang="en-US" dirty="0">
                <a:solidFill>
                  <a:schemeClr val="bg1"/>
                </a:solidFill>
              </a:rPr>
              <a:t>Flux</a:t>
            </a:r>
          </a:p>
        </p:txBody>
      </p:sp>
      <p:sp>
        <p:nvSpPr>
          <p:cNvPr id="16" name="Rectangle 15">
            <a:extLst>
              <a:ext uri="{FF2B5EF4-FFF2-40B4-BE49-F238E27FC236}">
                <a16:creationId xmlns:a16="http://schemas.microsoft.com/office/drawing/2014/main" id="{B325681F-383B-9568-628B-DB542DBFD16C}"/>
              </a:ext>
            </a:extLst>
          </p:cNvPr>
          <p:cNvSpPr/>
          <p:nvPr/>
        </p:nvSpPr>
        <p:spPr>
          <a:xfrm>
            <a:off x="6698076" y="795131"/>
            <a:ext cx="1054446" cy="1104626"/>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65FABF41-B6BD-0148-6F73-F7F7C3E9D212}"/>
              </a:ext>
            </a:extLst>
          </p:cNvPr>
          <p:cNvSpPr/>
          <p:nvPr/>
        </p:nvSpPr>
        <p:spPr>
          <a:xfrm>
            <a:off x="6156605" y="473396"/>
            <a:ext cx="541471" cy="314846"/>
          </a:xfrm>
          <a:prstGeom prst="roundRect">
            <a:avLst/>
          </a:prstGeom>
          <a:noFill/>
          <a:ln w="222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rPr>
              <a:t>T</a:t>
            </a:r>
            <a:r>
              <a:rPr lang="en-US" sz="1400" baseline="-25000" dirty="0" err="1">
                <a:solidFill>
                  <a:schemeClr val="bg1"/>
                </a:solidFill>
              </a:rPr>
              <a:t>max</a:t>
            </a:r>
            <a:endParaRPr lang="en-US" sz="1400" dirty="0">
              <a:solidFill>
                <a:schemeClr val="bg1"/>
              </a:solidFill>
            </a:endParaRPr>
          </a:p>
        </p:txBody>
      </p:sp>
      <p:sp>
        <p:nvSpPr>
          <p:cNvPr id="20" name="Rounded Rectangle 19">
            <a:extLst>
              <a:ext uri="{FF2B5EF4-FFF2-40B4-BE49-F238E27FC236}">
                <a16:creationId xmlns:a16="http://schemas.microsoft.com/office/drawing/2014/main" id="{F57D4106-CE1D-FE4A-3FBD-A314B16885FB}"/>
              </a:ext>
            </a:extLst>
          </p:cNvPr>
          <p:cNvSpPr/>
          <p:nvPr/>
        </p:nvSpPr>
        <p:spPr>
          <a:xfrm>
            <a:off x="112358" y="6394676"/>
            <a:ext cx="1640241" cy="365125"/>
          </a:xfrm>
          <a:prstGeom prst="roundRect">
            <a:avLst/>
          </a:prstGeom>
          <a:noFill/>
          <a:ln w="38100">
            <a:solidFill>
              <a:srgbClr val="FF7EA2">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7EA2">
                    <a:alpha val="50000"/>
                  </a:srgbClr>
                </a:solidFill>
              </a:rPr>
              <a:t>Method II</a:t>
            </a:r>
          </a:p>
        </p:txBody>
      </p:sp>
    </p:spTree>
    <p:extLst>
      <p:ext uri="{BB962C8B-B14F-4D97-AF65-F5344CB8AC3E}">
        <p14:creationId xmlns:p14="http://schemas.microsoft.com/office/powerpoint/2010/main" val="3523878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112CF9-2845-5D5F-768E-0CE40E6943D0}"/>
              </a:ext>
            </a:extLst>
          </p:cNvPr>
          <p:cNvPicPr>
            <a:picLocks noChangeAspect="1"/>
          </p:cNvPicPr>
          <p:nvPr/>
        </p:nvPicPr>
        <p:blipFill>
          <a:blip r:embed="rId3"/>
          <a:stretch>
            <a:fillRect/>
          </a:stretch>
        </p:blipFill>
        <p:spPr>
          <a:xfrm>
            <a:off x="1320971" y="4228668"/>
            <a:ext cx="3375284" cy="1256644"/>
          </a:xfrm>
          <a:prstGeom prst="rect">
            <a:avLst/>
          </a:prstGeom>
        </p:spPr>
      </p:pic>
      <p:sp>
        <p:nvSpPr>
          <p:cNvPr id="6" name="Content Placeholder 7">
            <a:extLst>
              <a:ext uri="{FF2B5EF4-FFF2-40B4-BE49-F238E27FC236}">
                <a16:creationId xmlns:a16="http://schemas.microsoft.com/office/drawing/2014/main" id="{1B6C6009-85DF-58C9-1B73-F835AD3B3361}"/>
              </a:ext>
            </a:extLst>
          </p:cNvPr>
          <p:cNvSpPr txBox="1">
            <a:spLocks/>
          </p:cNvSpPr>
          <p:nvPr/>
        </p:nvSpPr>
        <p:spPr>
          <a:xfrm>
            <a:off x="599169" y="2224806"/>
            <a:ext cx="4818888" cy="35478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Dayside brightness temperature is a function of heat redistribution factor (f) and </a:t>
            </a:r>
            <a:r>
              <a:rPr lang="en-US" dirty="0">
                <a:solidFill>
                  <a:schemeClr val="accent2">
                    <a:lumMod val="60000"/>
                    <a:lumOff val="40000"/>
                  </a:schemeClr>
                </a:solidFill>
              </a:rPr>
              <a:t>Bond albedo (⍺</a:t>
            </a:r>
            <a:r>
              <a:rPr lang="en-US" baseline="-25000" dirty="0">
                <a:solidFill>
                  <a:schemeClr val="accent2">
                    <a:lumMod val="60000"/>
                    <a:lumOff val="40000"/>
                  </a:schemeClr>
                </a:solidFill>
              </a:rPr>
              <a:t>B</a:t>
            </a:r>
            <a:r>
              <a:rPr lang="en-US" dirty="0">
                <a:solidFill>
                  <a:schemeClr val="accent2">
                    <a:lumMod val="60000"/>
                    <a:lumOff val="40000"/>
                  </a:schemeClr>
                </a:solidFill>
              </a:rPr>
              <a:t>) </a:t>
            </a:r>
            <a:r>
              <a:rPr lang="en-US" dirty="0"/>
              <a:t>.</a:t>
            </a:r>
          </a:p>
        </p:txBody>
      </p:sp>
      <p:sp>
        <p:nvSpPr>
          <p:cNvPr id="11" name="Rounded Rectangle 10">
            <a:extLst>
              <a:ext uri="{FF2B5EF4-FFF2-40B4-BE49-F238E27FC236}">
                <a16:creationId xmlns:a16="http://schemas.microsoft.com/office/drawing/2014/main" id="{6E320640-2B53-A535-7F39-59D95AA8339A}"/>
              </a:ext>
            </a:extLst>
          </p:cNvPr>
          <p:cNvSpPr/>
          <p:nvPr/>
        </p:nvSpPr>
        <p:spPr>
          <a:xfrm>
            <a:off x="2926080" y="4456781"/>
            <a:ext cx="1209822" cy="393895"/>
          </a:xfrm>
          <a:prstGeom prst="roundRect">
            <a:avLst/>
          </a:prstGeom>
          <a:noFill/>
          <a:ln w="254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0E39C7E6-1C09-4BEF-D54D-C2FA40420566}"/>
              </a:ext>
            </a:extLst>
          </p:cNvPr>
          <p:cNvSpPr/>
          <p:nvPr/>
        </p:nvSpPr>
        <p:spPr>
          <a:xfrm rot="16200000">
            <a:off x="11597362" y="3112912"/>
            <a:ext cx="740229" cy="24584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Flux</a:t>
            </a:r>
          </a:p>
        </p:txBody>
      </p:sp>
      <p:sp>
        <p:nvSpPr>
          <p:cNvPr id="21" name="Title 1">
            <a:extLst>
              <a:ext uri="{FF2B5EF4-FFF2-40B4-BE49-F238E27FC236}">
                <a16:creationId xmlns:a16="http://schemas.microsoft.com/office/drawing/2014/main" id="{66EE7479-84B2-6E80-A8E3-4DCC80B7CD48}"/>
              </a:ext>
            </a:extLst>
          </p:cNvPr>
          <p:cNvSpPr txBox="1">
            <a:spLocks/>
          </p:cNvSpPr>
          <p:nvPr/>
        </p:nvSpPr>
        <p:spPr>
          <a:xfrm>
            <a:off x="134135" y="649224"/>
            <a:ext cx="5560602" cy="143351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Atmosphere can lower dayside temperature by</a:t>
            </a:r>
            <a:br>
              <a:rPr lang="en-US" sz="4000" dirty="0"/>
            </a:br>
            <a:r>
              <a:rPr lang="en-US" sz="4000" dirty="0"/>
              <a:t>Part II: </a:t>
            </a:r>
            <a:r>
              <a:rPr lang="en-US" sz="4000" dirty="0">
                <a:solidFill>
                  <a:schemeClr val="accent4">
                    <a:lumMod val="60000"/>
                    <a:lumOff val="40000"/>
                  </a:schemeClr>
                </a:solidFill>
              </a:rPr>
              <a:t>Energy Balance</a:t>
            </a:r>
            <a:endParaRPr lang="en-US" sz="4000" dirty="0"/>
          </a:p>
        </p:txBody>
      </p:sp>
      <p:sp>
        <p:nvSpPr>
          <p:cNvPr id="18" name="Rounded Rectangle 17">
            <a:extLst>
              <a:ext uri="{FF2B5EF4-FFF2-40B4-BE49-F238E27FC236}">
                <a16:creationId xmlns:a16="http://schemas.microsoft.com/office/drawing/2014/main" id="{55297BDE-040C-00DE-4BB6-5A95403A95D9}"/>
              </a:ext>
            </a:extLst>
          </p:cNvPr>
          <p:cNvSpPr/>
          <p:nvPr/>
        </p:nvSpPr>
        <p:spPr>
          <a:xfrm rot="16200000">
            <a:off x="11456355" y="4266863"/>
            <a:ext cx="740229" cy="24584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Flux</a:t>
            </a:r>
          </a:p>
        </p:txBody>
      </p:sp>
      <p:sp>
        <p:nvSpPr>
          <p:cNvPr id="25" name="TextBox 24">
            <a:extLst>
              <a:ext uri="{FF2B5EF4-FFF2-40B4-BE49-F238E27FC236}">
                <a16:creationId xmlns:a16="http://schemas.microsoft.com/office/drawing/2014/main" id="{907BB250-6B9E-E7C7-7F50-3611D4AEC501}"/>
              </a:ext>
            </a:extLst>
          </p:cNvPr>
          <p:cNvSpPr txBox="1"/>
          <p:nvPr/>
        </p:nvSpPr>
        <p:spPr>
          <a:xfrm>
            <a:off x="5473243" y="5871915"/>
            <a:ext cx="6701916" cy="646331"/>
          </a:xfrm>
          <a:prstGeom prst="rect">
            <a:avLst/>
          </a:prstGeom>
          <a:noFill/>
        </p:spPr>
        <p:txBody>
          <a:bodyPr wrap="square" rtlCol="0">
            <a:spAutoFit/>
          </a:bodyPr>
          <a:lstStyle/>
          <a:p>
            <a:pPr algn="ctr"/>
            <a:r>
              <a:rPr lang="en-US" dirty="0">
                <a:solidFill>
                  <a:schemeClr val="tx1">
                    <a:lumMod val="75000"/>
                  </a:schemeClr>
                </a:solidFill>
              </a:rPr>
              <a:t>Cartoon schematic (top) and simulated spectroscopic light curve (bottom) for each Bond albedo.</a:t>
            </a:r>
          </a:p>
        </p:txBody>
      </p:sp>
      <p:sp>
        <p:nvSpPr>
          <p:cNvPr id="2" name="TextBox 1">
            <a:extLst>
              <a:ext uri="{FF2B5EF4-FFF2-40B4-BE49-F238E27FC236}">
                <a16:creationId xmlns:a16="http://schemas.microsoft.com/office/drawing/2014/main" id="{9C8CB352-5DFC-3965-CC9A-5C46B3A1ED2C}"/>
              </a:ext>
            </a:extLst>
          </p:cNvPr>
          <p:cNvSpPr txBox="1"/>
          <p:nvPr/>
        </p:nvSpPr>
        <p:spPr>
          <a:xfrm>
            <a:off x="2134453" y="5648741"/>
            <a:ext cx="1583254" cy="307777"/>
          </a:xfrm>
          <a:prstGeom prst="rect">
            <a:avLst/>
          </a:prstGeom>
          <a:noFill/>
        </p:spPr>
        <p:txBody>
          <a:bodyPr wrap="none" rtlCol="0">
            <a:spAutoFit/>
          </a:bodyPr>
          <a:lstStyle/>
          <a:p>
            <a:r>
              <a:rPr lang="en-US" sz="1400" dirty="0">
                <a:solidFill>
                  <a:schemeClr val="tx1">
                    <a:lumMod val="75000"/>
                    <a:lumOff val="25000"/>
                  </a:schemeClr>
                </a:solidFill>
              </a:rPr>
              <a:t>Credit: Koll (2022)</a:t>
            </a:r>
          </a:p>
        </p:txBody>
      </p:sp>
      <p:sp>
        <p:nvSpPr>
          <p:cNvPr id="7" name="Slide Number Placeholder 10">
            <a:extLst>
              <a:ext uri="{FF2B5EF4-FFF2-40B4-BE49-F238E27FC236}">
                <a16:creationId xmlns:a16="http://schemas.microsoft.com/office/drawing/2014/main" id="{BDF0F513-D6F6-E973-214B-9C708C2903F1}"/>
              </a:ext>
            </a:extLst>
          </p:cNvPr>
          <p:cNvSpPr txBox="1">
            <a:spLocks/>
          </p:cNvSpPr>
          <p:nvPr/>
        </p:nvSpPr>
        <p:spPr>
          <a:xfrm>
            <a:off x="9376883" y="6394676"/>
            <a:ext cx="2743200" cy="365125"/>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a:spcAft>
                <a:spcPts val="600"/>
              </a:spcAft>
            </a:pPr>
            <a:fld id="{DFDF98CC-160E-494C-8C3C-8CDC5FA257DE}" type="slidenum">
              <a:rPr lang="en-US" smtClean="0"/>
              <a:pPr algn="r" defTabSz="914400">
                <a:spcAft>
                  <a:spcPts val="600"/>
                </a:spcAft>
              </a:pPr>
              <a:t>24</a:t>
            </a:fld>
            <a:endParaRPr lang="en-US" dirty="0"/>
          </a:p>
        </p:txBody>
      </p:sp>
      <p:sp>
        <p:nvSpPr>
          <p:cNvPr id="8" name="Footer Placeholder 2">
            <a:extLst>
              <a:ext uri="{FF2B5EF4-FFF2-40B4-BE49-F238E27FC236}">
                <a16:creationId xmlns:a16="http://schemas.microsoft.com/office/drawing/2014/main" id="{AF5796F8-EA07-94AF-5E45-FFFF8192152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pic>
        <p:nvPicPr>
          <p:cNvPr id="10" name="Picture 9">
            <a:extLst>
              <a:ext uri="{FF2B5EF4-FFF2-40B4-BE49-F238E27FC236}">
                <a16:creationId xmlns:a16="http://schemas.microsoft.com/office/drawing/2014/main" id="{290B4CE4-1D55-EE32-C607-EAA985B4BD72}"/>
              </a:ext>
            </a:extLst>
          </p:cNvPr>
          <p:cNvPicPr>
            <a:picLocks noChangeAspect="1"/>
          </p:cNvPicPr>
          <p:nvPr/>
        </p:nvPicPr>
        <p:blipFill>
          <a:blip r:embed="rId4"/>
          <a:srcRect b="58159"/>
          <a:stretch/>
        </p:blipFill>
        <p:spPr>
          <a:xfrm>
            <a:off x="5642637" y="217246"/>
            <a:ext cx="6363128" cy="2384969"/>
          </a:xfrm>
          <a:prstGeom prst="rect">
            <a:avLst/>
          </a:prstGeom>
        </p:spPr>
      </p:pic>
      <p:pic>
        <p:nvPicPr>
          <p:cNvPr id="12" name="Picture 11">
            <a:extLst>
              <a:ext uri="{FF2B5EF4-FFF2-40B4-BE49-F238E27FC236}">
                <a16:creationId xmlns:a16="http://schemas.microsoft.com/office/drawing/2014/main" id="{EEE4AAE1-6676-D57C-11FD-E0D7C4EF2A3F}"/>
              </a:ext>
            </a:extLst>
          </p:cNvPr>
          <p:cNvPicPr>
            <a:picLocks noChangeAspect="1"/>
          </p:cNvPicPr>
          <p:nvPr/>
        </p:nvPicPr>
        <p:blipFill>
          <a:blip r:embed="rId4"/>
          <a:srcRect t="42048"/>
          <a:stretch/>
        </p:blipFill>
        <p:spPr>
          <a:xfrm>
            <a:off x="5642637" y="2577034"/>
            <a:ext cx="6363128" cy="3303268"/>
          </a:xfrm>
          <a:prstGeom prst="rect">
            <a:avLst/>
          </a:prstGeom>
        </p:spPr>
      </p:pic>
      <p:sp>
        <p:nvSpPr>
          <p:cNvPr id="14" name="TextBox 13">
            <a:extLst>
              <a:ext uri="{FF2B5EF4-FFF2-40B4-BE49-F238E27FC236}">
                <a16:creationId xmlns:a16="http://schemas.microsoft.com/office/drawing/2014/main" id="{A42AF895-6809-80DB-1AA2-507A5E4492A8}"/>
              </a:ext>
            </a:extLst>
          </p:cNvPr>
          <p:cNvSpPr txBox="1"/>
          <p:nvPr/>
        </p:nvSpPr>
        <p:spPr>
          <a:xfrm rot="16200000">
            <a:off x="11012011" y="3918712"/>
            <a:ext cx="564578" cy="369332"/>
          </a:xfrm>
          <a:prstGeom prst="rect">
            <a:avLst/>
          </a:prstGeom>
          <a:noFill/>
        </p:spPr>
        <p:txBody>
          <a:bodyPr wrap="none" rtlCol="0">
            <a:spAutoFit/>
          </a:bodyPr>
          <a:lstStyle/>
          <a:p>
            <a:r>
              <a:rPr lang="en-US" dirty="0">
                <a:solidFill>
                  <a:schemeClr val="bg1"/>
                </a:solidFill>
              </a:rPr>
              <a:t>Flux</a:t>
            </a:r>
          </a:p>
        </p:txBody>
      </p:sp>
      <p:sp>
        <p:nvSpPr>
          <p:cNvPr id="15" name="Rounded Rectangle 14">
            <a:extLst>
              <a:ext uri="{FF2B5EF4-FFF2-40B4-BE49-F238E27FC236}">
                <a16:creationId xmlns:a16="http://schemas.microsoft.com/office/drawing/2014/main" id="{B6C65BD2-29AF-FF5B-6392-B8B1AD06F8AD}"/>
              </a:ext>
            </a:extLst>
          </p:cNvPr>
          <p:cNvSpPr/>
          <p:nvPr/>
        </p:nvSpPr>
        <p:spPr>
          <a:xfrm>
            <a:off x="112358" y="6394676"/>
            <a:ext cx="1640241" cy="365125"/>
          </a:xfrm>
          <a:prstGeom prst="roundRect">
            <a:avLst/>
          </a:prstGeom>
          <a:noFill/>
          <a:ln w="38100">
            <a:solidFill>
              <a:srgbClr val="FF7EA2">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7EA2">
                    <a:alpha val="50000"/>
                  </a:srgbClr>
                </a:solidFill>
              </a:rPr>
              <a:t>Method II</a:t>
            </a:r>
          </a:p>
        </p:txBody>
      </p:sp>
    </p:spTree>
    <p:extLst>
      <p:ext uri="{BB962C8B-B14F-4D97-AF65-F5344CB8AC3E}">
        <p14:creationId xmlns:p14="http://schemas.microsoft.com/office/powerpoint/2010/main" val="218705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EE421-7205-EAEF-A63E-F806060BE4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6C0BF5-B752-6C20-5F4E-59BB5689EDD4}"/>
              </a:ext>
            </a:extLst>
          </p:cNvPr>
          <p:cNvSpPr>
            <a:spLocks noGrp="1"/>
          </p:cNvSpPr>
          <p:nvPr>
            <p:ph type="title"/>
          </p:nvPr>
        </p:nvSpPr>
        <p:spPr/>
        <p:txBody>
          <a:bodyPr/>
          <a:lstStyle/>
          <a:p>
            <a:r>
              <a:rPr lang="en-US" dirty="0"/>
              <a:t>Research question?</a:t>
            </a:r>
          </a:p>
        </p:txBody>
      </p:sp>
      <p:sp>
        <p:nvSpPr>
          <p:cNvPr id="3" name="Content Placeholder 2">
            <a:extLst>
              <a:ext uri="{FF2B5EF4-FFF2-40B4-BE49-F238E27FC236}">
                <a16:creationId xmlns:a16="http://schemas.microsoft.com/office/drawing/2014/main" id="{9314C221-8A60-C003-6A3B-A4FD4E66CC2A}"/>
              </a:ext>
            </a:extLst>
          </p:cNvPr>
          <p:cNvSpPr>
            <a:spLocks noGrp="1"/>
          </p:cNvSpPr>
          <p:nvPr>
            <p:ph idx="1"/>
          </p:nvPr>
        </p:nvSpPr>
        <p:spPr>
          <a:xfrm>
            <a:off x="838200" y="1544265"/>
            <a:ext cx="10515600" cy="4351338"/>
          </a:xfrm>
        </p:spPr>
        <p:txBody>
          <a:bodyPr>
            <a:normAutofit/>
          </a:bodyPr>
          <a:lstStyle/>
          <a:p>
            <a:pPr marL="0" indent="0">
              <a:buNone/>
            </a:pPr>
            <a:endParaRPr lang="en-US" sz="4800" dirty="0"/>
          </a:p>
          <a:p>
            <a:pPr marL="0" indent="0" algn="ctr">
              <a:buNone/>
            </a:pPr>
            <a:r>
              <a:rPr lang="en-US" sz="4800" dirty="0">
                <a:solidFill>
                  <a:schemeClr val="accent4">
                    <a:lumMod val="60000"/>
                    <a:lumOff val="40000"/>
                  </a:schemeClr>
                </a:solidFill>
              </a:rPr>
              <a:t>Do terrestrial exoplanets around M-dwarf have an atmosphere/what kind?</a:t>
            </a:r>
          </a:p>
        </p:txBody>
      </p:sp>
      <p:sp>
        <p:nvSpPr>
          <p:cNvPr id="4" name="TextBox 3">
            <a:extLst>
              <a:ext uri="{FF2B5EF4-FFF2-40B4-BE49-F238E27FC236}">
                <a16:creationId xmlns:a16="http://schemas.microsoft.com/office/drawing/2014/main" id="{5564B87C-9D22-25AD-20D4-373D6410C145}"/>
              </a:ext>
            </a:extLst>
          </p:cNvPr>
          <p:cNvSpPr txBox="1"/>
          <p:nvPr/>
        </p:nvSpPr>
        <p:spPr>
          <a:xfrm>
            <a:off x="2939302" y="4066068"/>
            <a:ext cx="6313395" cy="1569660"/>
          </a:xfrm>
          <a:prstGeom prst="rect">
            <a:avLst/>
          </a:prstGeom>
          <a:noFill/>
        </p:spPr>
        <p:txBody>
          <a:bodyPr wrap="none" rtlCol="0">
            <a:spAutoFit/>
          </a:bodyPr>
          <a:lstStyle/>
          <a:p>
            <a:pPr algn="ctr"/>
            <a:r>
              <a:rPr lang="en-US" sz="3200" dirty="0">
                <a:solidFill>
                  <a:schemeClr val="tx1">
                    <a:lumMod val="50000"/>
                  </a:schemeClr>
                </a:solidFill>
              </a:rPr>
              <a:t>What is the method should be used?</a:t>
            </a:r>
          </a:p>
          <a:p>
            <a:pPr algn="ctr"/>
            <a:r>
              <a:rPr lang="en-US" sz="3200" dirty="0">
                <a:solidFill>
                  <a:schemeClr val="tx1">
                    <a:lumMod val="95000"/>
                  </a:schemeClr>
                </a:solidFill>
              </a:rPr>
              <a:t>What target to observe?</a:t>
            </a:r>
          </a:p>
          <a:p>
            <a:pPr algn="ctr"/>
            <a:r>
              <a:rPr lang="en-US" sz="3200" dirty="0">
                <a:solidFill>
                  <a:schemeClr val="tx1">
                    <a:lumMod val="50000"/>
                  </a:schemeClr>
                </a:solidFill>
              </a:rPr>
              <a:t>What instrument should be used?</a:t>
            </a:r>
          </a:p>
        </p:txBody>
      </p:sp>
      <p:sp>
        <p:nvSpPr>
          <p:cNvPr id="6" name="Slide Number Placeholder 5">
            <a:extLst>
              <a:ext uri="{FF2B5EF4-FFF2-40B4-BE49-F238E27FC236}">
                <a16:creationId xmlns:a16="http://schemas.microsoft.com/office/drawing/2014/main" id="{548AB94E-54BB-6ABE-493F-EC636E7BBF52}"/>
              </a:ext>
            </a:extLst>
          </p:cNvPr>
          <p:cNvSpPr>
            <a:spLocks noGrp="1"/>
          </p:cNvSpPr>
          <p:nvPr>
            <p:ph type="sldNum" sz="quarter" idx="12"/>
          </p:nvPr>
        </p:nvSpPr>
        <p:spPr/>
        <p:txBody>
          <a:bodyPr/>
          <a:lstStyle/>
          <a:p>
            <a:fld id="{DFDF98CC-160E-494C-8C3C-8CDC5FA257DE}" type="slidenum">
              <a:rPr lang="en-US" smtClean="0"/>
              <a:t>25</a:t>
            </a:fld>
            <a:endParaRPr lang="en-US" dirty="0"/>
          </a:p>
        </p:txBody>
      </p:sp>
    </p:spTree>
    <p:extLst>
      <p:ext uri="{BB962C8B-B14F-4D97-AF65-F5344CB8AC3E}">
        <p14:creationId xmlns:p14="http://schemas.microsoft.com/office/powerpoint/2010/main" val="409078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C9070-2053-1B60-17F8-FB4B83EAADD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7530985-CAF0-D936-9FBC-9295FE009B86}"/>
                  </a:ext>
                </a:extLst>
              </p:cNvPr>
              <p:cNvSpPr txBox="1">
                <a:spLocks/>
              </p:cNvSpPr>
              <p:nvPr/>
            </p:nvSpPr>
            <p:spPr>
              <a:xfrm>
                <a:off x="757030" y="1286560"/>
                <a:ext cx="11599177" cy="4411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b="1" dirty="0">
                    <a:solidFill>
                      <a:schemeClr val="tx1"/>
                    </a:solidFill>
                  </a:rPr>
                  <a:t>LTT 1445A b is </a:t>
                </a:r>
              </a:p>
              <a:p>
                <a:pPr lvl="1"/>
                <a:r>
                  <a:rPr lang="en-US" sz="4000" b="1" dirty="0">
                    <a:solidFill>
                      <a:schemeClr val="accent2">
                        <a:lumMod val="60000"/>
                        <a:lumOff val="40000"/>
                      </a:schemeClr>
                    </a:solidFill>
                  </a:rPr>
                  <a:t>Rocky</a:t>
                </a:r>
                <a:r>
                  <a:rPr lang="en-US" sz="4000" dirty="0">
                    <a:solidFill>
                      <a:schemeClr val="tx1"/>
                    </a:solidFill>
                  </a:rPr>
                  <a:t> (</a:t>
                </a:r>
                <a14:m>
                  <m:oMath xmlns:m="http://schemas.openxmlformats.org/officeDocument/2006/math">
                    <m:sSub>
                      <m:sSubPr>
                        <m:ctrlPr>
                          <a:rPr lang="en-US" sz="4000" i="1">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𝑅</m:t>
                        </m:r>
                      </m:e>
                      <m:sub>
                        <m:r>
                          <a:rPr lang="en-US" sz="4000" b="0" i="1" smtClean="0">
                            <a:solidFill>
                              <a:schemeClr val="tx1"/>
                            </a:solidFill>
                            <a:latin typeface="Cambria Math" panose="02040503050406030204" pitchFamily="18" charset="0"/>
                          </a:rPr>
                          <m:t>𝑝</m:t>
                        </m:r>
                      </m:sub>
                    </m:sSub>
                  </m:oMath>
                </a14:m>
                <a:r>
                  <a:rPr lang="en-US" sz="4000" baseline="-25000" dirty="0">
                    <a:solidFill>
                      <a:schemeClr val="tx1"/>
                    </a:solidFill>
                  </a:rPr>
                  <a:t> </a:t>
                </a:r>
                <a:r>
                  <a:rPr lang="en-US" sz="4000" dirty="0">
                    <a:solidFill>
                      <a:schemeClr val="tx1"/>
                    </a:solidFill>
                  </a:rPr>
                  <a:t>= </a:t>
                </a:r>
                <a14:m>
                  <m:oMath xmlns:m="http://schemas.openxmlformats.org/officeDocument/2006/math">
                    <m:r>
                      <a:rPr lang="en-US" sz="4000" i="1" smtClean="0">
                        <a:solidFill>
                          <a:schemeClr val="tx1"/>
                        </a:solidFill>
                        <a:latin typeface="Cambria Math" panose="02040503050406030204" pitchFamily="18" charset="0"/>
                      </a:rPr>
                      <m:t>1</m:t>
                    </m:r>
                    <m:r>
                      <a:rPr lang="en-US" sz="4000" b="0" i="1" smtClean="0">
                        <a:solidFill>
                          <a:schemeClr val="tx1"/>
                        </a:solidFill>
                        <a:latin typeface="Cambria Math" panose="02040503050406030204" pitchFamily="18" charset="0"/>
                      </a:rPr>
                      <m:t>.34 </m:t>
                    </m:r>
                    <m:sSub>
                      <m:sSubPr>
                        <m:ctrlPr>
                          <a:rPr lang="en-US" sz="4000" i="1">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𝑅</m:t>
                        </m:r>
                      </m:e>
                      <m:sub>
                        <m:r>
                          <a:rPr lang="en-US" sz="4000" b="0" i="1" smtClean="0">
                            <a:solidFill>
                              <a:schemeClr val="tx1"/>
                            </a:solidFill>
                            <a:latin typeface="Cambria Math" panose="02040503050406030204" pitchFamily="18" charset="0"/>
                          </a:rPr>
                          <m:t>⊕</m:t>
                        </m:r>
                      </m:sub>
                    </m:sSub>
                  </m:oMath>
                </a14:m>
                <a:r>
                  <a:rPr lang="en-US" sz="4000" dirty="0">
                    <a:solidFill>
                      <a:schemeClr val="tx1"/>
                    </a:solidFill>
                  </a:rPr>
                  <a:t>, </a:t>
                </a:r>
                <a14:m>
                  <m:oMath xmlns:m="http://schemas.openxmlformats.org/officeDocument/2006/math">
                    <m:sSub>
                      <m:sSubPr>
                        <m:ctrlPr>
                          <a:rPr lang="en-US" sz="4000" i="1">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𝑀</m:t>
                        </m:r>
                      </m:e>
                      <m:sub>
                        <m:r>
                          <a:rPr lang="en-US" sz="4000" b="0" i="1" smtClean="0">
                            <a:solidFill>
                              <a:schemeClr val="tx1"/>
                            </a:solidFill>
                            <a:latin typeface="Cambria Math" panose="02040503050406030204" pitchFamily="18" charset="0"/>
                          </a:rPr>
                          <m:t>𝑝</m:t>
                        </m:r>
                      </m:sub>
                    </m:sSub>
                  </m:oMath>
                </a14:m>
                <a:r>
                  <a:rPr lang="en-US" sz="4000" baseline="-25000" dirty="0">
                    <a:solidFill>
                      <a:schemeClr val="tx1"/>
                    </a:solidFill>
                  </a:rPr>
                  <a:t> </a:t>
                </a:r>
                <a:r>
                  <a:rPr lang="en-US" sz="4000" dirty="0">
                    <a:solidFill>
                      <a:schemeClr val="tx1"/>
                    </a:solidFill>
                  </a:rPr>
                  <a:t>= </a:t>
                </a:r>
                <a14:m>
                  <m:oMath xmlns:m="http://schemas.openxmlformats.org/officeDocument/2006/math">
                    <m:r>
                      <a:rPr lang="en-US" sz="4000" i="1" smtClean="0">
                        <a:solidFill>
                          <a:schemeClr val="tx1"/>
                        </a:solidFill>
                        <a:latin typeface="Cambria Math" panose="02040503050406030204" pitchFamily="18" charset="0"/>
                      </a:rPr>
                      <m:t>2</m:t>
                    </m:r>
                    <m:r>
                      <a:rPr lang="en-US" sz="4000" b="0" i="1" smtClean="0">
                        <a:solidFill>
                          <a:schemeClr val="tx1"/>
                        </a:solidFill>
                        <a:latin typeface="Cambria Math" panose="02040503050406030204" pitchFamily="18" charset="0"/>
                      </a:rPr>
                      <m:t>.73 </m:t>
                    </m:r>
                    <m:sSub>
                      <m:sSubPr>
                        <m:ctrlPr>
                          <a:rPr lang="en-US" sz="400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𝑀</m:t>
                        </m:r>
                      </m:e>
                      <m:sub>
                        <m:r>
                          <a:rPr lang="en-US" sz="4000" b="0" i="1" smtClean="0">
                            <a:solidFill>
                              <a:schemeClr val="tx1"/>
                            </a:solidFill>
                            <a:latin typeface="Cambria Math" panose="02040503050406030204" pitchFamily="18" charset="0"/>
                          </a:rPr>
                          <m:t>⊕</m:t>
                        </m:r>
                      </m:sub>
                    </m:sSub>
                  </m:oMath>
                </a14:m>
                <a:r>
                  <a:rPr lang="en-US" sz="4000" dirty="0">
                    <a:solidFill>
                      <a:schemeClr val="tx1"/>
                    </a:solidFill>
                  </a:rPr>
                  <a:t>)</a:t>
                </a:r>
              </a:p>
              <a:p>
                <a:pPr lvl="1"/>
                <a:r>
                  <a:rPr lang="en-US" sz="4000" b="1" dirty="0"/>
                  <a:t>T</a:t>
                </a:r>
                <a:r>
                  <a:rPr lang="en-US" sz="4000" b="1" dirty="0">
                    <a:solidFill>
                      <a:schemeClr val="tx1"/>
                    </a:solidFill>
                  </a:rPr>
                  <a:t>ransiting </a:t>
                </a:r>
                <a:r>
                  <a:rPr lang="en-US" sz="4000" b="1" dirty="0">
                    <a:solidFill>
                      <a:srgbClr val="FF7EA2"/>
                    </a:solidFill>
                  </a:rPr>
                  <a:t>M-dwarf</a:t>
                </a:r>
                <a:r>
                  <a:rPr lang="en-US" sz="4000" b="1" dirty="0">
                    <a:solidFill>
                      <a:schemeClr val="tx1"/>
                    </a:solidFill>
                  </a:rPr>
                  <a:t> </a:t>
                </a:r>
                <a:r>
                  <a:rPr lang="en-US" sz="4000" dirty="0">
                    <a:solidFill>
                      <a:schemeClr val="tx1"/>
                    </a:solidFill>
                  </a:rPr>
                  <a:t>(R</a:t>
                </a:r>
                <a:r>
                  <a:rPr lang="en-US" sz="4000" baseline="-25000" dirty="0">
                    <a:solidFill>
                      <a:schemeClr val="tx1"/>
                    </a:solidFill>
                  </a:rPr>
                  <a:t>s</a:t>
                </a:r>
                <a:r>
                  <a:rPr lang="en-US" sz="4000" dirty="0">
                    <a:solidFill>
                      <a:schemeClr val="tx1"/>
                    </a:solidFill>
                  </a:rPr>
                  <a:t> = </a:t>
                </a:r>
                <a14:m>
                  <m:oMath xmlns:m="http://schemas.openxmlformats.org/officeDocument/2006/math">
                    <m:r>
                      <a:rPr lang="en-US" sz="4000" i="1" smtClean="0">
                        <a:solidFill>
                          <a:schemeClr val="tx1"/>
                        </a:solidFill>
                        <a:latin typeface="Cambria Math" panose="02040503050406030204" pitchFamily="18" charset="0"/>
                      </a:rPr>
                      <m:t>0</m:t>
                    </m:r>
                    <m:r>
                      <a:rPr lang="en-US" sz="4000" b="0" i="1" smtClean="0">
                        <a:solidFill>
                          <a:schemeClr val="tx1"/>
                        </a:solidFill>
                        <a:latin typeface="Cambria Math" panose="02040503050406030204" pitchFamily="18" charset="0"/>
                      </a:rPr>
                      <m:t>.271</m:t>
                    </m:r>
                  </m:oMath>
                </a14:m>
                <a:r>
                  <a:rPr lang="en-US" sz="4000" dirty="0">
                    <a:solidFill>
                      <a:schemeClr val="tx1"/>
                    </a:solidFill>
                  </a:rPr>
                  <a:t> R</a:t>
                </a:r>
                <a:r>
                  <a:rPr lang="en-US" sz="4000" baseline="-25000" dirty="0">
                    <a:solidFill>
                      <a:schemeClr val="tx1"/>
                    </a:solidFill>
                  </a:rPr>
                  <a:t>☉</a:t>
                </a:r>
                <a:r>
                  <a:rPr lang="en-US" sz="4000" dirty="0">
                    <a:solidFill>
                      <a:schemeClr val="tx1"/>
                    </a:solidFill>
                  </a:rPr>
                  <a:t>, T</a:t>
                </a:r>
                <a:r>
                  <a:rPr lang="en-US" sz="4000" baseline="-25000" dirty="0">
                    <a:solidFill>
                      <a:schemeClr val="tx1"/>
                    </a:solidFill>
                  </a:rPr>
                  <a:t>s</a:t>
                </a:r>
                <a:r>
                  <a:rPr lang="en-US" sz="4000" dirty="0">
                    <a:solidFill>
                      <a:schemeClr val="tx1"/>
                    </a:solidFill>
                  </a:rPr>
                  <a:t> = </a:t>
                </a:r>
                <a14:m>
                  <m:oMath xmlns:m="http://schemas.openxmlformats.org/officeDocument/2006/math">
                    <m:r>
                      <a:rPr lang="en-US" sz="4000" b="0" i="1" smtClean="0">
                        <a:solidFill>
                          <a:schemeClr val="tx1"/>
                        </a:solidFill>
                        <a:latin typeface="Cambria Math" panose="02040503050406030204" pitchFamily="18" charset="0"/>
                      </a:rPr>
                      <m:t>3340 </m:t>
                    </m:r>
                  </m:oMath>
                </a14:m>
                <a:r>
                  <a:rPr lang="en-US" sz="4000" dirty="0">
                    <a:solidFill>
                      <a:schemeClr val="tx1"/>
                    </a:solidFill>
                  </a:rPr>
                  <a:t>K)</a:t>
                </a:r>
              </a:p>
              <a:p>
                <a:pPr lvl="1"/>
                <a:r>
                  <a:rPr lang="en-US" sz="4000" b="1" dirty="0">
                    <a:solidFill>
                      <a:schemeClr val="tx1"/>
                    </a:solidFill>
                  </a:rPr>
                  <a:t>Close/</a:t>
                </a:r>
                <a:r>
                  <a:rPr lang="en-US" sz="4000" b="1" dirty="0">
                    <a:solidFill>
                      <a:schemeClr val="accent6">
                        <a:lumMod val="60000"/>
                        <a:lumOff val="40000"/>
                      </a:schemeClr>
                    </a:solidFill>
                  </a:rPr>
                  <a:t>Nearby</a:t>
                </a:r>
                <a:r>
                  <a:rPr lang="en-US" sz="4000" b="1" dirty="0">
                    <a:solidFill>
                      <a:schemeClr val="tx1"/>
                    </a:solidFill>
                  </a:rPr>
                  <a:t> </a:t>
                </a:r>
                <a:r>
                  <a:rPr lang="en-US" sz="4000" dirty="0">
                    <a:solidFill>
                      <a:schemeClr val="tx1"/>
                    </a:solidFill>
                  </a:rPr>
                  <a:t>(</a:t>
                </a:r>
                <a14:m>
                  <m:oMath xmlns:m="http://schemas.openxmlformats.org/officeDocument/2006/math">
                    <m:r>
                      <a:rPr lang="en-US" sz="4000" b="0" i="1" smtClean="0">
                        <a:solidFill>
                          <a:schemeClr val="tx1"/>
                        </a:solidFill>
                        <a:latin typeface="Cambria Math" panose="02040503050406030204" pitchFamily="18" charset="0"/>
                      </a:rPr>
                      <m:t>6.9</m:t>
                    </m:r>
                  </m:oMath>
                </a14:m>
                <a:r>
                  <a:rPr lang="en-US" sz="4000" dirty="0">
                    <a:solidFill>
                      <a:schemeClr val="tx1"/>
                    </a:solidFill>
                  </a:rPr>
                  <a:t> pc)</a:t>
                </a:r>
              </a:p>
              <a:p>
                <a:pPr lvl="1"/>
                <a:r>
                  <a:rPr lang="en-US" sz="4000" b="1" dirty="0">
                    <a:solidFill>
                      <a:schemeClr val="accent5">
                        <a:lumMod val="60000"/>
                        <a:lumOff val="40000"/>
                      </a:schemeClr>
                    </a:solidFill>
                  </a:rPr>
                  <a:t>Cooler</a:t>
                </a:r>
                <a:r>
                  <a:rPr lang="en-US" sz="4000" b="1" dirty="0">
                    <a:solidFill>
                      <a:schemeClr val="tx1"/>
                    </a:solidFill>
                  </a:rPr>
                  <a:t> than other observed by JWST </a:t>
                </a:r>
                <a:r>
                  <a:rPr lang="en-US" sz="4000" dirty="0">
                    <a:solidFill>
                      <a:schemeClr val="tx1"/>
                    </a:solidFill>
                  </a:rPr>
                  <a:t>(</a:t>
                </a:r>
                <a:r>
                  <a:rPr lang="en-US" sz="4000" dirty="0" err="1">
                    <a:solidFill>
                      <a:schemeClr val="tx1"/>
                    </a:solidFill>
                  </a:rPr>
                  <a:t>T</a:t>
                </a:r>
                <a:r>
                  <a:rPr lang="en-US" sz="4000" baseline="-25000" dirty="0" err="1">
                    <a:solidFill>
                      <a:schemeClr val="tx1"/>
                    </a:solidFill>
                  </a:rPr>
                  <a:t>eq</a:t>
                </a:r>
                <a:r>
                  <a:rPr lang="en-US" sz="4000" dirty="0">
                    <a:solidFill>
                      <a:schemeClr val="tx1"/>
                    </a:solidFill>
                  </a:rPr>
                  <a:t> = </a:t>
                </a:r>
                <a14:m>
                  <m:oMath xmlns:m="http://schemas.openxmlformats.org/officeDocument/2006/math">
                    <m:r>
                      <a:rPr lang="en-US" sz="4000" b="0" i="1" smtClean="0">
                        <a:solidFill>
                          <a:schemeClr val="tx1"/>
                        </a:solidFill>
                        <a:latin typeface="Cambria Math" panose="02040503050406030204" pitchFamily="18" charset="0"/>
                      </a:rPr>
                      <m:t>431</m:t>
                    </m:r>
                  </m:oMath>
                </a14:m>
                <a:r>
                  <a:rPr lang="en-US" sz="4000" dirty="0">
                    <a:solidFill>
                      <a:schemeClr val="tx1"/>
                    </a:solidFill>
                  </a:rPr>
                  <a:t> K; comparable to Mercury)</a:t>
                </a:r>
              </a:p>
              <a:p>
                <a:pPr marL="457200" lvl="1" indent="0">
                  <a:buNone/>
                </a:pPr>
                <a:endParaRPr lang="en-US" sz="4000" dirty="0">
                  <a:solidFill>
                    <a:schemeClr val="tx1"/>
                  </a:solidFill>
                </a:endParaRPr>
              </a:p>
              <a:p>
                <a:pPr lvl="2"/>
                <a:endParaRPr lang="en-US" dirty="0"/>
              </a:p>
            </p:txBody>
          </p:sp>
        </mc:Choice>
        <mc:Fallback xmlns="">
          <p:sp>
            <p:nvSpPr>
              <p:cNvPr id="4" name="Content Placeholder 2">
                <a:extLst>
                  <a:ext uri="{FF2B5EF4-FFF2-40B4-BE49-F238E27FC236}">
                    <a16:creationId xmlns:a16="http://schemas.microsoft.com/office/drawing/2014/main" id="{B7530985-CAF0-D936-9FBC-9295FE009B86}"/>
                  </a:ext>
                </a:extLst>
              </p:cNvPr>
              <p:cNvSpPr txBox="1">
                <a:spLocks noRot="1" noChangeAspect="1" noMove="1" noResize="1" noEditPoints="1" noAdjustHandles="1" noChangeArrowheads="1" noChangeShapeType="1" noTextEdit="1"/>
              </p:cNvSpPr>
              <p:nvPr/>
            </p:nvSpPr>
            <p:spPr>
              <a:xfrm>
                <a:off x="757030" y="1286560"/>
                <a:ext cx="11599177" cy="4411763"/>
              </a:xfrm>
              <a:prstGeom prst="rect">
                <a:avLst/>
              </a:prstGeom>
              <a:blipFill>
                <a:blip r:embed="rId4"/>
                <a:stretch>
                  <a:fillRect l="-2407" t="-4885"/>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06A3C4C5-82E6-03BE-3949-7E671C92D224}"/>
              </a:ext>
            </a:extLst>
          </p:cNvPr>
          <p:cNvSpPr txBox="1"/>
          <p:nvPr/>
        </p:nvSpPr>
        <p:spPr>
          <a:xfrm>
            <a:off x="9227320" y="5425223"/>
            <a:ext cx="2790957" cy="369332"/>
          </a:xfrm>
          <a:prstGeom prst="rect">
            <a:avLst/>
          </a:prstGeom>
          <a:noFill/>
        </p:spPr>
        <p:txBody>
          <a:bodyPr wrap="none" rtlCol="0">
            <a:spAutoFit/>
          </a:bodyPr>
          <a:lstStyle/>
          <a:p>
            <a:r>
              <a:rPr lang="en-US" baseline="30000" dirty="0">
                <a:solidFill>
                  <a:schemeClr val="tx1">
                    <a:lumMod val="85000"/>
                  </a:schemeClr>
                </a:solidFill>
              </a:rPr>
              <a:t>1 </a:t>
            </a:r>
            <a:r>
              <a:rPr lang="en-US" dirty="0">
                <a:solidFill>
                  <a:schemeClr val="tx1">
                    <a:lumMod val="85000"/>
                  </a:schemeClr>
                </a:solidFill>
              </a:rPr>
              <a:t>Winters et al. (2019, 2022)</a:t>
            </a:r>
          </a:p>
        </p:txBody>
      </p:sp>
      <p:sp>
        <p:nvSpPr>
          <p:cNvPr id="19" name="TextBox 18">
            <a:extLst>
              <a:ext uri="{FF2B5EF4-FFF2-40B4-BE49-F238E27FC236}">
                <a16:creationId xmlns:a16="http://schemas.microsoft.com/office/drawing/2014/main" id="{5BE5824A-3D20-A047-973A-5311C3FB51C8}"/>
              </a:ext>
            </a:extLst>
          </p:cNvPr>
          <p:cNvSpPr txBox="1"/>
          <p:nvPr/>
        </p:nvSpPr>
        <p:spPr>
          <a:xfrm>
            <a:off x="9376883" y="5813717"/>
            <a:ext cx="2336152" cy="369332"/>
          </a:xfrm>
          <a:prstGeom prst="rect">
            <a:avLst/>
          </a:prstGeom>
          <a:noFill/>
        </p:spPr>
        <p:txBody>
          <a:bodyPr wrap="none" rtlCol="0">
            <a:spAutoFit/>
          </a:bodyPr>
          <a:lstStyle/>
          <a:p>
            <a:r>
              <a:rPr lang="en-US" baseline="30000" dirty="0">
                <a:solidFill>
                  <a:schemeClr val="tx1">
                    <a:lumMod val="85000"/>
                  </a:schemeClr>
                </a:solidFill>
              </a:rPr>
              <a:t>2 </a:t>
            </a:r>
            <a:r>
              <a:rPr lang="en-US" dirty="0">
                <a:solidFill>
                  <a:schemeClr val="tx1">
                    <a:lumMod val="85000"/>
                  </a:schemeClr>
                </a:solidFill>
              </a:rPr>
              <a:t>Pass E. K. et al. (2023)</a:t>
            </a:r>
          </a:p>
        </p:txBody>
      </p:sp>
      <p:sp>
        <p:nvSpPr>
          <p:cNvPr id="2" name="Rounded Rectangle 1">
            <a:extLst>
              <a:ext uri="{FF2B5EF4-FFF2-40B4-BE49-F238E27FC236}">
                <a16:creationId xmlns:a16="http://schemas.microsoft.com/office/drawing/2014/main" id="{9457C40E-9F49-7C95-2D6D-9368DE136BCA}"/>
              </a:ext>
            </a:extLst>
          </p:cNvPr>
          <p:cNvSpPr/>
          <p:nvPr/>
        </p:nvSpPr>
        <p:spPr>
          <a:xfrm>
            <a:off x="10282334" y="365435"/>
            <a:ext cx="1488295" cy="551793"/>
          </a:xfrm>
          <a:prstGeom prst="roundRect">
            <a:avLst/>
          </a:prstGeom>
          <a:noFill/>
          <a:ln w="38100">
            <a:solidFill>
              <a:schemeClr val="accent2">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alpha val="50000"/>
                  </a:schemeClr>
                </a:solidFill>
              </a:rPr>
              <a:t>Target</a:t>
            </a:r>
          </a:p>
        </p:txBody>
      </p:sp>
      <p:sp>
        <p:nvSpPr>
          <p:cNvPr id="3" name="Slide Number Placeholder 10">
            <a:extLst>
              <a:ext uri="{FF2B5EF4-FFF2-40B4-BE49-F238E27FC236}">
                <a16:creationId xmlns:a16="http://schemas.microsoft.com/office/drawing/2014/main" id="{8F2529C8-2021-5724-96A4-25E352E3A491}"/>
              </a:ext>
            </a:extLst>
          </p:cNvPr>
          <p:cNvSpPr>
            <a:spLocks noGrp="1"/>
          </p:cNvSpPr>
          <p:nvPr>
            <p:ph type="sldNum" sz="quarter" idx="12"/>
          </p:nvPr>
        </p:nvSpPr>
        <p:spPr>
          <a:xfrm>
            <a:off x="9376883" y="6394676"/>
            <a:ext cx="2743200" cy="365125"/>
          </a:xfrm>
        </p:spPr>
        <p:txBody>
          <a:bodyPr vert="horz" lIns="91440" tIns="45720" rIns="91440" bIns="45720" rtlCol="0" anchor="ctr">
            <a:normAutofit/>
          </a:bodyPr>
          <a:lstStyle/>
          <a:p>
            <a:pPr algn="r" defTabSz="914400">
              <a:spcAft>
                <a:spcPts val="600"/>
              </a:spcAft>
            </a:pPr>
            <a:fld id="{DFDF98CC-160E-494C-8C3C-8CDC5FA257DE}" type="slidenum">
              <a:rPr lang="en-US" smtClean="0"/>
              <a:pPr algn="r" defTabSz="914400">
                <a:spcAft>
                  <a:spcPts val="600"/>
                </a:spcAft>
              </a:pPr>
              <a:t>26</a:t>
            </a:fld>
            <a:endParaRPr lang="en-US" dirty="0"/>
          </a:p>
        </p:txBody>
      </p:sp>
      <p:sp>
        <p:nvSpPr>
          <p:cNvPr id="5" name="Footer Placeholder 2">
            <a:extLst>
              <a:ext uri="{FF2B5EF4-FFF2-40B4-BE49-F238E27FC236}">
                <a16:creationId xmlns:a16="http://schemas.microsoft.com/office/drawing/2014/main" id="{D2FFEC38-67C0-53B9-19E5-FE19938B982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Tree>
    <p:extLst>
      <p:ext uri="{BB962C8B-B14F-4D97-AF65-F5344CB8AC3E}">
        <p14:creationId xmlns:p14="http://schemas.microsoft.com/office/powerpoint/2010/main" val="172045292"/>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DE4DA-37E3-D6D5-6865-24F9392D9452}"/>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0E28B586-06CB-E475-0D5D-C911F91CE80D}"/>
              </a:ext>
            </a:extLst>
          </p:cNvPr>
          <p:cNvPicPr>
            <a:picLocks noChangeAspect="1"/>
          </p:cNvPicPr>
          <p:nvPr/>
        </p:nvPicPr>
        <p:blipFill>
          <a:blip r:embed="rId4"/>
          <a:stretch>
            <a:fillRect/>
          </a:stretch>
        </p:blipFill>
        <p:spPr>
          <a:xfrm>
            <a:off x="2667000" y="938685"/>
            <a:ext cx="6858000" cy="5497286"/>
          </a:xfrm>
          <a:prstGeom prst="rect">
            <a:avLst/>
          </a:prstGeom>
        </p:spPr>
      </p:pic>
      <p:sp>
        <p:nvSpPr>
          <p:cNvPr id="7" name="Oval 6">
            <a:extLst>
              <a:ext uri="{FF2B5EF4-FFF2-40B4-BE49-F238E27FC236}">
                <a16:creationId xmlns:a16="http://schemas.microsoft.com/office/drawing/2014/main" id="{BC57E82E-968C-0C4E-5862-39B38DB94D09}"/>
              </a:ext>
            </a:extLst>
          </p:cNvPr>
          <p:cNvSpPr/>
          <p:nvPr/>
        </p:nvSpPr>
        <p:spPr>
          <a:xfrm>
            <a:off x="8060968" y="2153002"/>
            <a:ext cx="174413" cy="179542"/>
          </a:xfrm>
          <a:prstGeom prst="ellipse">
            <a:avLst/>
          </a:prstGeom>
          <a:noFill/>
          <a:ln w="38100">
            <a:solidFill>
              <a:srgbClr val="FF1C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54FC41B0-771F-B4C9-23E3-217D556EED19}"/>
              </a:ext>
            </a:extLst>
          </p:cNvPr>
          <p:cNvSpPr/>
          <p:nvPr/>
        </p:nvSpPr>
        <p:spPr>
          <a:xfrm>
            <a:off x="8033173" y="2538727"/>
            <a:ext cx="807720" cy="168546"/>
          </a:xfrm>
          <a:prstGeom prst="roundRect">
            <a:avLst/>
          </a:prstGeom>
          <a:noFill/>
          <a:ln w="38100">
            <a:solidFill>
              <a:srgbClr val="FF1C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C6BB7D4F-1B9C-F978-93AE-B63C21616BD6}"/>
              </a:ext>
            </a:extLst>
          </p:cNvPr>
          <p:cNvSpPr/>
          <p:nvPr/>
        </p:nvSpPr>
        <p:spPr>
          <a:xfrm>
            <a:off x="10282334" y="365435"/>
            <a:ext cx="1488295" cy="551793"/>
          </a:xfrm>
          <a:prstGeom prst="roundRect">
            <a:avLst/>
          </a:prstGeom>
          <a:noFill/>
          <a:ln w="38100">
            <a:solidFill>
              <a:schemeClr val="accent2">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alpha val="50000"/>
                  </a:schemeClr>
                </a:solidFill>
              </a:rPr>
              <a:t>Target</a:t>
            </a:r>
          </a:p>
        </p:txBody>
      </p:sp>
      <p:sp>
        <p:nvSpPr>
          <p:cNvPr id="10" name="TextBox 9">
            <a:extLst>
              <a:ext uri="{FF2B5EF4-FFF2-40B4-BE49-F238E27FC236}">
                <a16:creationId xmlns:a16="http://schemas.microsoft.com/office/drawing/2014/main" id="{C21F3F38-14B0-C2AC-21C8-3B551DE0B463}"/>
              </a:ext>
            </a:extLst>
          </p:cNvPr>
          <p:cNvSpPr txBox="1"/>
          <p:nvPr/>
        </p:nvSpPr>
        <p:spPr>
          <a:xfrm>
            <a:off x="477668" y="190685"/>
            <a:ext cx="7355475" cy="584775"/>
          </a:xfrm>
          <a:prstGeom prst="rect">
            <a:avLst/>
          </a:prstGeom>
          <a:noFill/>
        </p:spPr>
        <p:txBody>
          <a:bodyPr wrap="none" rtlCol="0">
            <a:spAutoFit/>
          </a:bodyPr>
          <a:lstStyle/>
          <a:p>
            <a:r>
              <a:rPr lang="en-US" sz="3200" b="1" dirty="0"/>
              <a:t>Where is LTT 1445A b in cosmic shoreline?</a:t>
            </a:r>
          </a:p>
        </p:txBody>
      </p:sp>
      <p:sp>
        <p:nvSpPr>
          <p:cNvPr id="12" name="Slide Number Placeholder 10">
            <a:extLst>
              <a:ext uri="{FF2B5EF4-FFF2-40B4-BE49-F238E27FC236}">
                <a16:creationId xmlns:a16="http://schemas.microsoft.com/office/drawing/2014/main" id="{C6E0860F-7B06-7A34-E2D9-8F226C0FA545}"/>
              </a:ext>
            </a:extLst>
          </p:cNvPr>
          <p:cNvSpPr>
            <a:spLocks noGrp="1"/>
          </p:cNvSpPr>
          <p:nvPr>
            <p:ph type="sldNum" sz="quarter" idx="12"/>
          </p:nvPr>
        </p:nvSpPr>
        <p:spPr>
          <a:xfrm>
            <a:off x="9376883" y="6394676"/>
            <a:ext cx="2743200" cy="365125"/>
          </a:xfrm>
        </p:spPr>
        <p:txBody>
          <a:bodyPr vert="horz" lIns="91440" tIns="45720" rIns="91440" bIns="45720" rtlCol="0" anchor="ctr">
            <a:normAutofit/>
          </a:bodyPr>
          <a:lstStyle/>
          <a:p>
            <a:pPr algn="r" defTabSz="914400">
              <a:spcAft>
                <a:spcPts val="600"/>
              </a:spcAft>
            </a:pPr>
            <a:fld id="{DFDF98CC-160E-494C-8C3C-8CDC5FA257DE}" type="slidenum">
              <a:rPr lang="en-US" smtClean="0"/>
              <a:pPr algn="r" defTabSz="914400">
                <a:spcAft>
                  <a:spcPts val="600"/>
                </a:spcAft>
              </a:pPr>
              <a:t>27</a:t>
            </a:fld>
            <a:endParaRPr lang="en-US" dirty="0"/>
          </a:p>
        </p:txBody>
      </p:sp>
      <p:sp>
        <p:nvSpPr>
          <p:cNvPr id="2" name="Footer Placeholder 2">
            <a:extLst>
              <a:ext uri="{FF2B5EF4-FFF2-40B4-BE49-F238E27FC236}">
                <a16:creationId xmlns:a16="http://schemas.microsoft.com/office/drawing/2014/main" id="{38AA4182-CF1C-B0C7-C6AC-6FE2A23700A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
        <p:nvSpPr>
          <p:cNvPr id="4" name="TextBox 3">
            <a:extLst>
              <a:ext uri="{FF2B5EF4-FFF2-40B4-BE49-F238E27FC236}">
                <a16:creationId xmlns:a16="http://schemas.microsoft.com/office/drawing/2014/main" id="{84441142-8A30-B07B-8E8B-E63353927FA3}"/>
              </a:ext>
            </a:extLst>
          </p:cNvPr>
          <p:cNvSpPr txBox="1"/>
          <p:nvPr/>
        </p:nvSpPr>
        <p:spPr>
          <a:xfrm>
            <a:off x="2667000" y="6126004"/>
            <a:ext cx="2070182" cy="307777"/>
          </a:xfrm>
          <a:prstGeom prst="rect">
            <a:avLst/>
          </a:prstGeom>
          <a:noFill/>
        </p:spPr>
        <p:txBody>
          <a:bodyPr wrap="none" rtlCol="0">
            <a:spAutoFit/>
          </a:bodyPr>
          <a:lstStyle/>
          <a:p>
            <a:r>
              <a:rPr lang="en-US" sz="1400" dirty="0">
                <a:solidFill>
                  <a:schemeClr val="bg1"/>
                </a:solidFill>
              </a:rPr>
              <a:t>Wachiraphan et al. (2025)</a:t>
            </a:r>
          </a:p>
        </p:txBody>
      </p:sp>
      <p:sp>
        <p:nvSpPr>
          <p:cNvPr id="13" name="TextBox 12">
            <a:extLst>
              <a:ext uri="{FF2B5EF4-FFF2-40B4-BE49-F238E27FC236}">
                <a16:creationId xmlns:a16="http://schemas.microsoft.com/office/drawing/2014/main" id="{F34261AE-7A77-973A-8105-74809D0BEAA9}"/>
              </a:ext>
            </a:extLst>
          </p:cNvPr>
          <p:cNvSpPr txBox="1"/>
          <p:nvPr/>
        </p:nvSpPr>
        <p:spPr>
          <a:xfrm>
            <a:off x="2667000" y="5636070"/>
            <a:ext cx="1895712" cy="523220"/>
          </a:xfrm>
          <a:prstGeom prst="rect">
            <a:avLst/>
          </a:prstGeom>
          <a:noFill/>
        </p:spPr>
        <p:txBody>
          <a:bodyPr wrap="none" rtlCol="0">
            <a:spAutoFit/>
          </a:bodyPr>
          <a:lstStyle/>
          <a:p>
            <a:r>
              <a:rPr lang="en-US" sz="1400" dirty="0">
                <a:solidFill>
                  <a:schemeClr val="bg1"/>
                </a:solidFill>
              </a:rPr>
              <a:t>Adapt from </a:t>
            </a:r>
          </a:p>
          <a:p>
            <a:r>
              <a:rPr lang="en-US" sz="1400" dirty="0">
                <a:solidFill>
                  <a:schemeClr val="bg1"/>
                </a:solidFill>
                <a:ea typeface="Calibri"/>
                <a:cs typeface="Calibri"/>
              </a:rPr>
              <a:t>Zahnle &amp; Catling (2017)</a:t>
            </a:r>
            <a:endParaRPr lang="en-US" sz="1400" dirty="0">
              <a:solidFill>
                <a:schemeClr val="bg1"/>
              </a:solidFill>
            </a:endParaRPr>
          </a:p>
        </p:txBody>
      </p:sp>
    </p:spTree>
    <p:extLst>
      <p:ext uri="{BB962C8B-B14F-4D97-AF65-F5344CB8AC3E}">
        <p14:creationId xmlns:p14="http://schemas.microsoft.com/office/powerpoint/2010/main" val="709029194"/>
      </p:ext>
    </p:extLst>
  </p:cSld>
  <p:clrMapOvr>
    <a:masterClrMapping/>
  </p:clrMapOvr>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8EF61-6712-E81F-4333-CB60795F63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0B4353-FCC4-BE47-5BE0-AD7CA239D7A9}"/>
              </a:ext>
            </a:extLst>
          </p:cNvPr>
          <p:cNvSpPr>
            <a:spLocks noGrp="1"/>
          </p:cNvSpPr>
          <p:nvPr>
            <p:ph type="title"/>
          </p:nvPr>
        </p:nvSpPr>
        <p:spPr/>
        <p:txBody>
          <a:bodyPr/>
          <a:lstStyle/>
          <a:p>
            <a:r>
              <a:rPr lang="en-US" dirty="0"/>
              <a:t>Research question?</a:t>
            </a:r>
          </a:p>
        </p:txBody>
      </p:sp>
      <p:sp>
        <p:nvSpPr>
          <p:cNvPr id="3" name="Content Placeholder 2">
            <a:extLst>
              <a:ext uri="{FF2B5EF4-FFF2-40B4-BE49-F238E27FC236}">
                <a16:creationId xmlns:a16="http://schemas.microsoft.com/office/drawing/2014/main" id="{4178EA50-7665-500C-0719-F938DE4C68F0}"/>
              </a:ext>
            </a:extLst>
          </p:cNvPr>
          <p:cNvSpPr>
            <a:spLocks noGrp="1"/>
          </p:cNvSpPr>
          <p:nvPr>
            <p:ph idx="1"/>
          </p:nvPr>
        </p:nvSpPr>
        <p:spPr>
          <a:xfrm>
            <a:off x="838200" y="1544265"/>
            <a:ext cx="10515600" cy="4351338"/>
          </a:xfrm>
        </p:spPr>
        <p:txBody>
          <a:bodyPr>
            <a:normAutofit/>
          </a:bodyPr>
          <a:lstStyle/>
          <a:p>
            <a:pPr marL="0" indent="0">
              <a:buNone/>
            </a:pPr>
            <a:endParaRPr lang="en-US" sz="4800" dirty="0"/>
          </a:p>
          <a:p>
            <a:pPr marL="0" indent="0" algn="ctr">
              <a:buNone/>
            </a:pPr>
            <a:r>
              <a:rPr lang="en-US" sz="4800" dirty="0">
                <a:solidFill>
                  <a:schemeClr val="accent4">
                    <a:lumMod val="60000"/>
                    <a:lumOff val="40000"/>
                  </a:schemeClr>
                </a:solidFill>
              </a:rPr>
              <a:t>Do terrestrial exoplanets around M-dwarf have an atmosphere/what kind?</a:t>
            </a:r>
          </a:p>
        </p:txBody>
      </p:sp>
      <p:sp>
        <p:nvSpPr>
          <p:cNvPr id="4" name="TextBox 3">
            <a:extLst>
              <a:ext uri="{FF2B5EF4-FFF2-40B4-BE49-F238E27FC236}">
                <a16:creationId xmlns:a16="http://schemas.microsoft.com/office/drawing/2014/main" id="{2B6A4B96-1854-009F-28C0-16249461C569}"/>
              </a:ext>
            </a:extLst>
          </p:cNvPr>
          <p:cNvSpPr txBox="1"/>
          <p:nvPr/>
        </p:nvSpPr>
        <p:spPr>
          <a:xfrm>
            <a:off x="2939302" y="4066068"/>
            <a:ext cx="6313395" cy="1569660"/>
          </a:xfrm>
          <a:prstGeom prst="rect">
            <a:avLst/>
          </a:prstGeom>
          <a:noFill/>
        </p:spPr>
        <p:txBody>
          <a:bodyPr wrap="none" rtlCol="0">
            <a:spAutoFit/>
          </a:bodyPr>
          <a:lstStyle/>
          <a:p>
            <a:pPr algn="ctr"/>
            <a:r>
              <a:rPr lang="en-US" sz="3200" dirty="0">
                <a:solidFill>
                  <a:schemeClr val="tx1">
                    <a:lumMod val="50000"/>
                  </a:schemeClr>
                </a:solidFill>
              </a:rPr>
              <a:t>What is the method should be used?</a:t>
            </a:r>
          </a:p>
          <a:p>
            <a:pPr algn="ctr"/>
            <a:r>
              <a:rPr lang="en-US" sz="3200" dirty="0">
                <a:solidFill>
                  <a:schemeClr val="tx1">
                    <a:lumMod val="50000"/>
                  </a:schemeClr>
                </a:solidFill>
              </a:rPr>
              <a:t>What target to observe?</a:t>
            </a:r>
          </a:p>
          <a:p>
            <a:pPr algn="ctr"/>
            <a:r>
              <a:rPr lang="en-US" sz="3200" dirty="0"/>
              <a:t>What instrument should be used?</a:t>
            </a:r>
          </a:p>
        </p:txBody>
      </p:sp>
      <p:sp>
        <p:nvSpPr>
          <p:cNvPr id="6" name="Slide Number Placeholder 5">
            <a:extLst>
              <a:ext uri="{FF2B5EF4-FFF2-40B4-BE49-F238E27FC236}">
                <a16:creationId xmlns:a16="http://schemas.microsoft.com/office/drawing/2014/main" id="{96C0E4A4-D9FD-DFF5-BD1D-62F231E4B847}"/>
              </a:ext>
            </a:extLst>
          </p:cNvPr>
          <p:cNvSpPr>
            <a:spLocks noGrp="1"/>
          </p:cNvSpPr>
          <p:nvPr>
            <p:ph type="sldNum" sz="quarter" idx="12"/>
          </p:nvPr>
        </p:nvSpPr>
        <p:spPr/>
        <p:txBody>
          <a:bodyPr/>
          <a:lstStyle/>
          <a:p>
            <a:fld id="{DFDF98CC-160E-494C-8C3C-8CDC5FA257DE}" type="slidenum">
              <a:rPr lang="en-US" smtClean="0"/>
              <a:t>28</a:t>
            </a:fld>
            <a:endParaRPr lang="en-US" dirty="0"/>
          </a:p>
        </p:txBody>
      </p:sp>
    </p:spTree>
    <p:extLst>
      <p:ext uri="{BB962C8B-B14F-4D97-AF65-F5344CB8AC3E}">
        <p14:creationId xmlns:p14="http://schemas.microsoft.com/office/powerpoint/2010/main" val="1721851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F13F9-ADAB-FD89-7115-AFC45734C033}"/>
            </a:ext>
          </a:extLst>
        </p:cNvPr>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1E22269F-ADCF-68FE-4B13-C4E5A40DA3E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pPr>
            <a:fld id="{DFDF98CC-160E-494C-8C3C-8CDC5FA257DE}" type="slidenum">
              <a:rPr lang="en-US" smtClean="0"/>
              <a:pPr algn="r" defTabSz="914400">
                <a:spcAft>
                  <a:spcPts val="600"/>
                </a:spcAft>
              </a:pPr>
              <a:t>29</a:t>
            </a:fld>
            <a:endParaRPr lang="en-US"/>
          </a:p>
        </p:txBody>
      </p:sp>
      <p:pic>
        <p:nvPicPr>
          <p:cNvPr id="5" name="Picture 4">
            <a:extLst>
              <a:ext uri="{FF2B5EF4-FFF2-40B4-BE49-F238E27FC236}">
                <a16:creationId xmlns:a16="http://schemas.microsoft.com/office/drawing/2014/main" id="{1FE5E8AB-5245-0E1C-95D0-78CC88857F3D}"/>
              </a:ext>
            </a:extLst>
          </p:cNvPr>
          <p:cNvPicPr>
            <a:picLocks noChangeAspect="1"/>
          </p:cNvPicPr>
          <p:nvPr/>
        </p:nvPicPr>
        <p:blipFill>
          <a:blip r:embed="rId3"/>
          <a:stretch>
            <a:fillRect/>
          </a:stretch>
        </p:blipFill>
        <p:spPr>
          <a:xfrm>
            <a:off x="6790773" y="172404"/>
            <a:ext cx="5222928" cy="6183946"/>
          </a:xfrm>
          <a:prstGeom prst="rect">
            <a:avLst/>
          </a:prstGeom>
        </p:spPr>
      </p:pic>
      <p:sp>
        <p:nvSpPr>
          <p:cNvPr id="7" name="Footer Placeholder 2">
            <a:extLst>
              <a:ext uri="{FF2B5EF4-FFF2-40B4-BE49-F238E27FC236}">
                <a16:creationId xmlns:a16="http://schemas.microsoft.com/office/drawing/2014/main" id="{C8EA6DFB-3AD7-E12C-1A7E-051581F39B0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tint val="75000"/>
                  </a:schemeClr>
                </a:solidFill>
                <a:effectLst/>
                <a:latin typeface="+mn-lt"/>
                <a:ea typeface="+mn-ea"/>
                <a:cs typeface="+mn-cs"/>
              </a:rPr>
              <a:t>Patcharapol (Pat) Wachiraphan, University of Colorado Boulde</a:t>
            </a:r>
            <a:r>
              <a:rPr lang="en-US" dirty="0"/>
              <a:t>r</a:t>
            </a:r>
            <a:endParaRPr lang="en-US" kern="1200" dirty="0">
              <a:solidFill>
                <a:schemeClr val="tx1">
                  <a:tint val="75000"/>
                </a:schemeClr>
              </a:solidFill>
              <a:latin typeface="+mn-lt"/>
              <a:ea typeface="+mn-ea"/>
              <a:cs typeface="+mn-cs"/>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EA92794-7768-D34E-A5CD-1CC88AF62DD9}"/>
                  </a:ext>
                </a:extLst>
              </p:cNvPr>
              <p:cNvSpPr txBox="1"/>
              <p:nvPr/>
            </p:nvSpPr>
            <p:spPr>
              <a:xfrm>
                <a:off x="634481" y="572277"/>
                <a:ext cx="4721290" cy="1694503"/>
              </a:xfrm>
              <a:prstGeom prst="rect">
                <a:avLst/>
              </a:prstGeom>
              <a:noFill/>
            </p:spPr>
            <p:txBody>
              <a:bodyPr wrap="square" rtlCol="0">
                <a:spAutoFit/>
              </a:bodyPr>
              <a:lstStyle/>
              <a:p>
                <a:r>
                  <a:rPr lang="en-US" sz="4000" dirty="0"/>
                  <a:t>We need to maximize the contrast (</a:t>
                </a:r>
                <a14:m>
                  <m:oMath xmlns:m="http://schemas.openxmlformats.org/officeDocument/2006/math">
                    <m:f>
                      <m:fPr>
                        <m:ctrlPr>
                          <a:rPr lang="en-US" sz="4000" b="0" i="1" smtClean="0">
                            <a:latin typeface="Cambria Math" panose="02040503050406030204" pitchFamily="18" charset="0"/>
                          </a:rPr>
                        </m:ctrlPr>
                      </m:fPr>
                      <m:num>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𝐹</m:t>
                            </m:r>
                          </m:e>
                          <m:sub>
                            <m:r>
                              <a:rPr lang="en-US" sz="4000" b="0" i="1" smtClean="0">
                                <a:latin typeface="Cambria Math" panose="02040503050406030204" pitchFamily="18" charset="0"/>
                              </a:rPr>
                              <m:t>𝑝</m:t>
                            </m:r>
                          </m:sub>
                        </m:sSub>
                      </m:num>
                      <m:den>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𝐹</m:t>
                            </m:r>
                          </m:e>
                          <m:sub>
                            <m:r>
                              <a:rPr lang="en-US" sz="4000" b="0" i="1" smtClean="0">
                                <a:latin typeface="Cambria Math" panose="02040503050406030204" pitchFamily="18" charset="0"/>
                              </a:rPr>
                              <m:t>𝑠</m:t>
                            </m:r>
                          </m:sub>
                        </m:sSub>
                      </m:den>
                    </m:f>
                  </m:oMath>
                </a14:m>
                <a:r>
                  <a:rPr lang="en-US" sz="4000" dirty="0"/>
                  <a:t>)</a:t>
                </a:r>
              </a:p>
            </p:txBody>
          </p:sp>
        </mc:Choice>
        <mc:Fallback>
          <p:sp>
            <p:nvSpPr>
              <p:cNvPr id="2" name="TextBox 1">
                <a:extLst>
                  <a:ext uri="{FF2B5EF4-FFF2-40B4-BE49-F238E27FC236}">
                    <a16:creationId xmlns:a16="http://schemas.microsoft.com/office/drawing/2014/main" id="{0EA92794-7768-D34E-A5CD-1CC88AF62DD9}"/>
                  </a:ext>
                </a:extLst>
              </p:cNvPr>
              <p:cNvSpPr txBox="1">
                <a:spLocks noRot="1" noChangeAspect="1" noMove="1" noResize="1" noEditPoints="1" noAdjustHandles="1" noChangeArrowheads="1" noChangeShapeType="1" noTextEdit="1"/>
              </p:cNvSpPr>
              <p:nvPr/>
            </p:nvSpPr>
            <p:spPr>
              <a:xfrm>
                <a:off x="634481" y="572277"/>
                <a:ext cx="4721290" cy="1694503"/>
              </a:xfrm>
              <a:prstGeom prst="rect">
                <a:avLst/>
              </a:prstGeom>
              <a:blipFill>
                <a:blip r:embed="rId4"/>
                <a:stretch>
                  <a:fillRect l="-4290" t="-6716" r="-5094" b="-2985"/>
                </a:stretch>
              </a:blipFill>
            </p:spPr>
            <p:txBody>
              <a:bodyPr/>
              <a:lstStyle/>
              <a:p>
                <a:r>
                  <a:rPr lang="en-US">
                    <a:noFill/>
                  </a:rPr>
                  <a:t> </a:t>
                </a:r>
              </a:p>
            </p:txBody>
          </p:sp>
        </mc:Fallback>
      </mc:AlternateContent>
      <p:pic>
        <p:nvPicPr>
          <p:cNvPr id="1028" name="Picture 4" descr="The James Webb Space Telescope (JWST)">
            <a:extLst>
              <a:ext uri="{FF2B5EF4-FFF2-40B4-BE49-F238E27FC236}">
                <a16:creationId xmlns:a16="http://schemas.microsoft.com/office/drawing/2014/main" id="{D236F500-911E-E86D-F1C7-465FBE4C2D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426" y="2777463"/>
            <a:ext cx="5041107" cy="33565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55CDC49-9AC7-2CF8-1743-3602A79BBF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299" y="2761832"/>
            <a:ext cx="6439507" cy="33565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87134B0-6492-FAD5-A893-A8D628A8B87C}"/>
              </a:ext>
            </a:extLst>
          </p:cNvPr>
          <p:cNvSpPr txBox="1"/>
          <p:nvPr/>
        </p:nvSpPr>
        <p:spPr>
          <a:xfrm>
            <a:off x="937570" y="5872689"/>
            <a:ext cx="4920963" cy="276999"/>
          </a:xfrm>
          <a:prstGeom prst="rect">
            <a:avLst/>
          </a:prstGeom>
          <a:noFill/>
        </p:spPr>
        <p:txBody>
          <a:bodyPr wrap="none" rtlCol="0">
            <a:spAutoFit/>
          </a:bodyPr>
          <a:lstStyle/>
          <a:p>
            <a:r>
              <a:rPr lang="en-US" sz="1200" dirty="0">
                <a:solidFill>
                  <a:schemeClr val="tx1">
                    <a:lumMod val="75000"/>
                  </a:schemeClr>
                </a:solidFill>
              </a:rPr>
              <a:t>https://</a:t>
            </a:r>
            <a:r>
              <a:rPr lang="en-US" sz="1200" dirty="0" err="1">
                <a:solidFill>
                  <a:schemeClr val="tx1">
                    <a:lumMod val="75000"/>
                  </a:schemeClr>
                </a:solidFill>
              </a:rPr>
              <a:t>jwst-docs.stsci.edu</a:t>
            </a:r>
            <a:r>
              <a:rPr lang="en-US" sz="1200" dirty="0">
                <a:solidFill>
                  <a:schemeClr val="tx1">
                    <a:lumMod val="75000"/>
                  </a:schemeClr>
                </a:solidFill>
              </a:rPr>
              <a:t>/methods-and-roadmaps/</a:t>
            </a:r>
            <a:r>
              <a:rPr lang="en-US" sz="1200" dirty="0" err="1">
                <a:solidFill>
                  <a:schemeClr val="tx1">
                    <a:lumMod val="75000"/>
                  </a:schemeClr>
                </a:solidFill>
              </a:rPr>
              <a:t>jwst-imaging#gsc.tab</a:t>
            </a:r>
            <a:r>
              <a:rPr lang="en-US" sz="1200" dirty="0">
                <a:solidFill>
                  <a:schemeClr val="tx1">
                    <a:lumMod val="75000"/>
                  </a:schemeClr>
                </a:solidFill>
              </a:rPr>
              <a:t>=0</a:t>
            </a:r>
          </a:p>
        </p:txBody>
      </p:sp>
      <p:sp>
        <p:nvSpPr>
          <p:cNvPr id="6" name="TextBox 5">
            <a:extLst>
              <a:ext uri="{FF2B5EF4-FFF2-40B4-BE49-F238E27FC236}">
                <a16:creationId xmlns:a16="http://schemas.microsoft.com/office/drawing/2014/main" id="{09989369-80E4-AB76-943E-2219496B3A9C}"/>
              </a:ext>
            </a:extLst>
          </p:cNvPr>
          <p:cNvSpPr txBox="1"/>
          <p:nvPr/>
        </p:nvSpPr>
        <p:spPr>
          <a:xfrm>
            <a:off x="6790773" y="6032797"/>
            <a:ext cx="2070182" cy="307777"/>
          </a:xfrm>
          <a:prstGeom prst="rect">
            <a:avLst/>
          </a:prstGeom>
          <a:noFill/>
        </p:spPr>
        <p:txBody>
          <a:bodyPr wrap="none" rtlCol="0">
            <a:spAutoFit/>
          </a:bodyPr>
          <a:lstStyle/>
          <a:p>
            <a:r>
              <a:rPr lang="en-US" sz="1400" dirty="0">
                <a:solidFill>
                  <a:schemeClr val="bg1"/>
                </a:solidFill>
              </a:rPr>
              <a:t>Wachiraphan et al. (2025)</a:t>
            </a:r>
          </a:p>
        </p:txBody>
      </p:sp>
      <p:sp>
        <p:nvSpPr>
          <p:cNvPr id="10" name="TextBox 9">
            <a:extLst>
              <a:ext uri="{FF2B5EF4-FFF2-40B4-BE49-F238E27FC236}">
                <a16:creationId xmlns:a16="http://schemas.microsoft.com/office/drawing/2014/main" id="{9359237A-259E-2DCF-9314-D43AD04F7077}"/>
              </a:ext>
            </a:extLst>
          </p:cNvPr>
          <p:cNvSpPr txBox="1"/>
          <p:nvPr/>
        </p:nvSpPr>
        <p:spPr>
          <a:xfrm>
            <a:off x="2844895" y="6134056"/>
            <a:ext cx="986167" cy="276999"/>
          </a:xfrm>
          <a:prstGeom prst="rect">
            <a:avLst/>
          </a:prstGeom>
          <a:noFill/>
        </p:spPr>
        <p:txBody>
          <a:bodyPr wrap="none" rtlCol="0">
            <a:spAutoFit/>
          </a:bodyPr>
          <a:lstStyle/>
          <a:p>
            <a:r>
              <a:rPr lang="en-US" sz="1200" dirty="0">
                <a:solidFill>
                  <a:schemeClr val="tx1">
                    <a:lumMod val="75000"/>
                  </a:schemeClr>
                </a:solidFill>
              </a:rPr>
              <a:t>Credit: NASA</a:t>
            </a:r>
          </a:p>
        </p:txBody>
      </p:sp>
    </p:spTree>
    <p:extLst>
      <p:ext uri="{BB962C8B-B14F-4D97-AF65-F5344CB8AC3E}">
        <p14:creationId xmlns:p14="http://schemas.microsoft.com/office/powerpoint/2010/main" val="38318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3CDC1-D266-71A9-BA97-C0291AC41CF3}"/>
              </a:ext>
            </a:extLst>
          </p:cNvPr>
          <p:cNvSpPr>
            <a:spLocks noGrp="1"/>
          </p:cNvSpPr>
          <p:nvPr>
            <p:ph type="title"/>
          </p:nvPr>
        </p:nvSpPr>
        <p:spPr/>
        <p:txBody>
          <a:bodyPr/>
          <a:lstStyle/>
          <a:p>
            <a:r>
              <a:rPr lang="en-US" b="0" i="0" u="none" strike="noStrike" dirty="0">
                <a:solidFill>
                  <a:srgbClr val="D1D5DB"/>
                </a:solidFill>
                <a:effectLst/>
                <a:latin typeface="Söhne"/>
              </a:rPr>
              <a:t>Exoplanets: Keys to Understanding Planets</a:t>
            </a:r>
            <a:endParaRPr lang="en-US" dirty="0"/>
          </a:p>
        </p:txBody>
      </p:sp>
      <p:sp>
        <p:nvSpPr>
          <p:cNvPr id="7" name="Content Placeholder 6">
            <a:extLst>
              <a:ext uri="{FF2B5EF4-FFF2-40B4-BE49-F238E27FC236}">
                <a16:creationId xmlns:a16="http://schemas.microsoft.com/office/drawing/2014/main" id="{DC388FC5-9876-1492-AFA3-E9C60E5C5CAC}"/>
              </a:ext>
            </a:extLst>
          </p:cNvPr>
          <p:cNvSpPr>
            <a:spLocks noGrp="1"/>
          </p:cNvSpPr>
          <p:nvPr>
            <p:ph idx="1"/>
          </p:nvPr>
        </p:nvSpPr>
        <p:spPr/>
        <p:txBody>
          <a:bodyPr/>
          <a:lstStyle/>
          <a:p>
            <a:r>
              <a:rPr lang="en-US" dirty="0"/>
              <a:t>5,905 Exoplanets have </a:t>
            </a:r>
            <a:br>
              <a:rPr lang="en-US" dirty="0"/>
            </a:br>
            <a:r>
              <a:rPr lang="en-US" dirty="0"/>
              <a:t>been discovered to date.</a:t>
            </a:r>
          </a:p>
          <a:p>
            <a:r>
              <a:rPr lang="en-US" dirty="0"/>
              <a:t>Detection methods:</a:t>
            </a:r>
          </a:p>
          <a:p>
            <a:pPr lvl="1"/>
            <a:r>
              <a:rPr lang="en-US" b="1" dirty="0">
                <a:solidFill>
                  <a:schemeClr val="accent4">
                    <a:lumMod val="60000"/>
                    <a:lumOff val="40000"/>
                  </a:schemeClr>
                </a:solidFill>
              </a:rPr>
              <a:t>Transit ~74.2 %</a:t>
            </a:r>
          </a:p>
          <a:p>
            <a:pPr lvl="1"/>
            <a:r>
              <a:rPr lang="en-US" dirty="0">
                <a:solidFill>
                  <a:schemeClr val="accent4">
                    <a:lumMod val="60000"/>
                    <a:lumOff val="40000"/>
                  </a:schemeClr>
                </a:solidFill>
              </a:rPr>
              <a:t>Direct Imaging  ~1.4%</a:t>
            </a:r>
          </a:p>
          <a:p>
            <a:pPr lvl="1"/>
            <a:r>
              <a:rPr lang="en-US" dirty="0"/>
              <a:t>Radial Velocity  ~19.0%</a:t>
            </a:r>
          </a:p>
          <a:p>
            <a:pPr lvl="1"/>
            <a:r>
              <a:rPr lang="en-US" dirty="0"/>
              <a:t>Microlensing ~4.1%</a:t>
            </a:r>
          </a:p>
          <a:p>
            <a:pPr lvl="1"/>
            <a:r>
              <a:rPr lang="en-US" dirty="0"/>
              <a:t>Etc.</a:t>
            </a:r>
          </a:p>
          <a:p>
            <a:r>
              <a:rPr lang="en-US" b="1" i="0" u="none" strike="noStrike" dirty="0">
                <a:solidFill>
                  <a:schemeClr val="accent4">
                    <a:lumMod val="60000"/>
                    <a:lumOff val="40000"/>
                  </a:schemeClr>
                </a:solidFill>
                <a:effectLst/>
                <a:latin typeface="Söhne"/>
              </a:rPr>
              <a:t>Atmospheric Studies</a:t>
            </a:r>
            <a:endParaRPr lang="en-US" dirty="0">
              <a:solidFill>
                <a:schemeClr val="accent4">
                  <a:lumMod val="60000"/>
                  <a:lumOff val="40000"/>
                </a:schemeClr>
              </a:solidFill>
            </a:endParaRPr>
          </a:p>
        </p:txBody>
      </p:sp>
      <p:sp>
        <p:nvSpPr>
          <p:cNvPr id="11" name="Slide Number Placeholder 10">
            <a:extLst>
              <a:ext uri="{FF2B5EF4-FFF2-40B4-BE49-F238E27FC236}">
                <a16:creationId xmlns:a16="http://schemas.microsoft.com/office/drawing/2014/main" id="{91B846A4-A79A-681D-3355-8F62F6032548}"/>
              </a:ext>
            </a:extLst>
          </p:cNvPr>
          <p:cNvSpPr>
            <a:spLocks noGrp="1"/>
          </p:cNvSpPr>
          <p:nvPr>
            <p:ph type="sldNum" sz="quarter" idx="12"/>
          </p:nvPr>
        </p:nvSpPr>
        <p:spPr/>
        <p:txBody>
          <a:bodyPr/>
          <a:lstStyle/>
          <a:p>
            <a:fld id="{DFDF98CC-160E-494C-8C3C-8CDC5FA257DE}" type="slidenum">
              <a:rPr lang="en-US" smtClean="0"/>
              <a:t>3</a:t>
            </a:fld>
            <a:endParaRPr lang="en-US"/>
          </a:p>
        </p:txBody>
      </p:sp>
      <p:sp>
        <p:nvSpPr>
          <p:cNvPr id="3" name="Footer Placeholder 2">
            <a:extLst>
              <a:ext uri="{FF2B5EF4-FFF2-40B4-BE49-F238E27FC236}">
                <a16:creationId xmlns:a16="http://schemas.microsoft.com/office/drawing/2014/main" id="{3A6BC7B9-04AD-3F2C-973A-A9472237AD4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pic>
        <p:nvPicPr>
          <p:cNvPr id="3074" name="Picture 2">
            <a:extLst>
              <a:ext uri="{FF2B5EF4-FFF2-40B4-BE49-F238E27FC236}">
                <a16:creationId xmlns:a16="http://schemas.microsoft.com/office/drawing/2014/main" id="{A4F1553E-3DC2-5530-25AD-004798733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765" y="1494104"/>
            <a:ext cx="7427235" cy="4522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24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9C1A9-6DF2-3610-51C4-23999DA92C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48AFBB-D0D2-6C00-860B-8C7C23686C59}"/>
              </a:ext>
            </a:extLst>
          </p:cNvPr>
          <p:cNvSpPr>
            <a:spLocks noGrp="1"/>
          </p:cNvSpPr>
          <p:nvPr>
            <p:ph type="ctrTitle"/>
          </p:nvPr>
        </p:nvSpPr>
        <p:spPr>
          <a:xfrm>
            <a:off x="1524000" y="2235200"/>
            <a:ext cx="9144000" cy="2387600"/>
          </a:xfrm>
        </p:spPr>
        <p:txBody>
          <a:bodyPr anchor="ctr"/>
          <a:lstStyle/>
          <a:p>
            <a:r>
              <a:rPr lang="en-US" dirty="0"/>
              <a:t>What did we learn about </a:t>
            </a:r>
            <a:br>
              <a:rPr lang="en-US" dirty="0"/>
            </a:br>
            <a:r>
              <a:rPr lang="en-US" dirty="0"/>
              <a:t>LTT 1445A b?</a:t>
            </a:r>
          </a:p>
        </p:txBody>
      </p:sp>
      <p:sp>
        <p:nvSpPr>
          <p:cNvPr id="7" name="Slide Number Placeholder 10">
            <a:extLst>
              <a:ext uri="{FF2B5EF4-FFF2-40B4-BE49-F238E27FC236}">
                <a16:creationId xmlns:a16="http://schemas.microsoft.com/office/drawing/2014/main" id="{10FF26A0-B5FD-7284-8D4F-B04C99161E2D}"/>
              </a:ext>
            </a:extLst>
          </p:cNvPr>
          <p:cNvSpPr>
            <a:spLocks noGrp="1"/>
          </p:cNvSpPr>
          <p:nvPr>
            <p:ph type="sldNum" sz="quarter" idx="12"/>
          </p:nvPr>
        </p:nvSpPr>
        <p:spPr>
          <a:xfrm>
            <a:off x="9376883" y="6394676"/>
            <a:ext cx="2743200" cy="365125"/>
          </a:xfrm>
        </p:spPr>
        <p:txBody>
          <a:bodyPr vert="horz" lIns="91440" tIns="45720" rIns="91440" bIns="45720" rtlCol="0" anchor="ctr">
            <a:normAutofit/>
          </a:bodyPr>
          <a:lstStyle/>
          <a:p>
            <a:pPr algn="r" defTabSz="914400">
              <a:spcAft>
                <a:spcPts val="600"/>
              </a:spcAft>
            </a:pPr>
            <a:fld id="{DFDF98CC-160E-494C-8C3C-8CDC5FA257DE}" type="slidenum">
              <a:rPr lang="en-US" smtClean="0"/>
              <a:pPr algn="r" defTabSz="914400">
                <a:spcAft>
                  <a:spcPts val="600"/>
                </a:spcAft>
              </a:pPr>
              <a:t>30</a:t>
            </a:fld>
            <a:endParaRPr lang="en-US" dirty="0"/>
          </a:p>
        </p:txBody>
      </p:sp>
      <p:sp>
        <p:nvSpPr>
          <p:cNvPr id="4" name="Footer Placeholder 2">
            <a:extLst>
              <a:ext uri="{FF2B5EF4-FFF2-40B4-BE49-F238E27FC236}">
                <a16:creationId xmlns:a16="http://schemas.microsoft.com/office/drawing/2014/main" id="{EE217579-4562-E616-9E1B-83AA98160B6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
        <p:nvSpPr>
          <p:cNvPr id="5" name="Rounded Rectangle 4">
            <a:extLst>
              <a:ext uri="{FF2B5EF4-FFF2-40B4-BE49-F238E27FC236}">
                <a16:creationId xmlns:a16="http://schemas.microsoft.com/office/drawing/2014/main" id="{1314428F-A378-6FD2-2098-35534FE110E2}"/>
              </a:ext>
            </a:extLst>
          </p:cNvPr>
          <p:cNvSpPr/>
          <p:nvPr/>
        </p:nvSpPr>
        <p:spPr>
          <a:xfrm>
            <a:off x="10655351" y="81128"/>
            <a:ext cx="1464732" cy="365125"/>
          </a:xfrm>
          <a:prstGeom prst="roundRect">
            <a:avLst/>
          </a:prstGeom>
          <a:noFill/>
          <a:ln w="38100">
            <a:solidFill>
              <a:schemeClr val="accent6">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92D050">
                    <a:alpha val="50000"/>
                  </a:srgbClr>
                </a:solidFill>
              </a:rPr>
              <a:t>Results</a:t>
            </a:r>
          </a:p>
        </p:txBody>
      </p:sp>
    </p:spTree>
    <p:extLst>
      <p:ext uri="{BB962C8B-B14F-4D97-AF65-F5344CB8AC3E}">
        <p14:creationId xmlns:p14="http://schemas.microsoft.com/office/powerpoint/2010/main" val="3848036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55F212F-030D-18E8-673C-ED227558DEE0}"/>
            </a:ext>
          </a:extLst>
        </p:cNvPr>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3B8FD388-C48E-8B7E-96AC-B13D23031EF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pPr>
            <a:fld id="{DFDF98CC-160E-494C-8C3C-8CDC5FA257DE}" type="slidenum">
              <a:rPr lang="en-US" smtClean="0"/>
              <a:pPr algn="r" defTabSz="914400">
                <a:spcAft>
                  <a:spcPts val="600"/>
                </a:spcAft>
              </a:pPr>
              <a:t>31</a:t>
            </a:fld>
            <a:endParaRPr lang="en-US"/>
          </a:p>
        </p:txBody>
      </p:sp>
      <p:pic>
        <p:nvPicPr>
          <p:cNvPr id="2" name="Picture 1">
            <a:extLst>
              <a:ext uri="{FF2B5EF4-FFF2-40B4-BE49-F238E27FC236}">
                <a16:creationId xmlns:a16="http://schemas.microsoft.com/office/drawing/2014/main" id="{8D252E2F-D329-11D7-425A-2319399D98EF}"/>
              </a:ext>
            </a:extLst>
          </p:cNvPr>
          <p:cNvPicPr>
            <a:picLocks noChangeAspect="1"/>
          </p:cNvPicPr>
          <p:nvPr/>
        </p:nvPicPr>
        <p:blipFill>
          <a:blip r:embed="rId3"/>
          <a:srcRect l="218" t="-152" r="41"/>
          <a:stretch/>
        </p:blipFill>
        <p:spPr>
          <a:xfrm>
            <a:off x="3511031" y="0"/>
            <a:ext cx="5159205" cy="6548074"/>
          </a:xfrm>
          <a:prstGeom prst="rect">
            <a:avLst/>
          </a:prstGeom>
        </p:spPr>
      </p:pic>
      <p:sp>
        <p:nvSpPr>
          <p:cNvPr id="3" name="Footer Placeholder 2">
            <a:extLst>
              <a:ext uri="{FF2B5EF4-FFF2-40B4-BE49-F238E27FC236}">
                <a16:creationId xmlns:a16="http://schemas.microsoft.com/office/drawing/2014/main" id="{67A7E874-8112-AA3E-4A53-3B50E2C3FD63}"/>
              </a:ext>
            </a:extLst>
          </p:cNvPr>
          <p:cNvSpPr>
            <a:spLocks noGrp="1"/>
          </p:cNvSpPr>
          <p:nvPr>
            <p:ph type="ftr" sz="quarter" idx="11"/>
          </p:nvPr>
        </p:nvSpPr>
        <p:spPr>
          <a:xfrm>
            <a:off x="4038600" y="6548074"/>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
        <p:nvSpPr>
          <p:cNvPr id="16" name="TextBox 15">
            <a:extLst>
              <a:ext uri="{FF2B5EF4-FFF2-40B4-BE49-F238E27FC236}">
                <a16:creationId xmlns:a16="http://schemas.microsoft.com/office/drawing/2014/main" id="{DC26DDC3-2977-27E4-2E0D-A4D6FF118F38}"/>
              </a:ext>
            </a:extLst>
          </p:cNvPr>
          <p:cNvSpPr txBox="1"/>
          <p:nvPr/>
        </p:nvSpPr>
        <p:spPr>
          <a:xfrm>
            <a:off x="3511031" y="6382257"/>
            <a:ext cx="1263487" cy="215444"/>
          </a:xfrm>
          <a:prstGeom prst="rect">
            <a:avLst/>
          </a:prstGeom>
          <a:noFill/>
        </p:spPr>
        <p:txBody>
          <a:bodyPr wrap="none" rtlCol="0">
            <a:spAutoFit/>
          </a:bodyPr>
          <a:lstStyle/>
          <a:p>
            <a:r>
              <a:rPr lang="en-US" sz="800" dirty="0">
                <a:solidFill>
                  <a:schemeClr val="tx1">
                    <a:lumMod val="50000"/>
                  </a:schemeClr>
                </a:solidFill>
              </a:rPr>
              <a:t>Wachiraphan et al. (2025)</a:t>
            </a:r>
          </a:p>
        </p:txBody>
      </p:sp>
      <p:sp>
        <p:nvSpPr>
          <p:cNvPr id="18" name="Rounded Rectangle 17">
            <a:extLst>
              <a:ext uri="{FF2B5EF4-FFF2-40B4-BE49-F238E27FC236}">
                <a16:creationId xmlns:a16="http://schemas.microsoft.com/office/drawing/2014/main" id="{8622F4EB-A9EE-B36B-E825-713273F37AF9}"/>
              </a:ext>
            </a:extLst>
          </p:cNvPr>
          <p:cNvSpPr/>
          <p:nvPr/>
        </p:nvSpPr>
        <p:spPr>
          <a:xfrm>
            <a:off x="10655351" y="81128"/>
            <a:ext cx="1464732" cy="365125"/>
          </a:xfrm>
          <a:prstGeom prst="roundRect">
            <a:avLst/>
          </a:prstGeom>
          <a:noFill/>
          <a:ln w="38100">
            <a:solidFill>
              <a:schemeClr val="accent6">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92D050">
                    <a:alpha val="50000"/>
                  </a:srgbClr>
                </a:solidFill>
              </a:rPr>
              <a:t>Results</a:t>
            </a:r>
          </a:p>
        </p:txBody>
      </p:sp>
      <p:sp>
        <p:nvSpPr>
          <p:cNvPr id="19" name="Rounded Rectangle 18">
            <a:extLst>
              <a:ext uri="{FF2B5EF4-FFF2-40B4-BE49-F238E27FC236}">
                <a16:creationId xmlns:a16="http://schemas.microsoft.com/office/drawing/2014/main" id="{3587A5E0-787C-F41F-C245-7B6FE0F8CEB2}"/>
              </a:ext>
            </a:extLst>
          </p:cNvPr>
          <p:cNvSpPr/>
          <p:nvPr/>
        </p:nvSpPr>
        <p:spPr>
          <a:xfrm>
            <a:off x="3979333" y="186267"/>
            <a:ext cx="127000" cy="1938866"/>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E549DFB0-5A38-ED53-85F8-BCCAA1FD202B}"/>
              </a:ext>
            </a:extLst>
          </p:cNvPr>
          <p:cNvSpPr/>
          <p:nvPr/>
        </p:nvSpPr>
        <p:spPr>
          <a:xfrm>
            <a:off x="3979332" y="1667933"/>
            <a:ext cx="1263487" cy="45720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a:extLst>
              <a:ext uri="{FF2B5EF4-FFF2-40B4-BE49-F238E27FC236}">
                <a16:creationId xmlns:a16="http://schemas.microsoft.com/office/drawing/2014/main" id="{11854605-E778-10EF-DB1F-068FACE2AE94}"/>
              </a:ext>
            </a:extLst>
          </p:cNvPr>
          <p:cNvSpPr/>
          <p:nvPr/>
        </p:nvSpPr>
        <p:spPr>
          <a:xfrm>
            <a:off x="4413706" y="4060720"/>
            <a:ext cx="180435" cy="220133"/>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437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0" grpId="1" animBg="1"/>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DE6BF-2DBE-4ACD-BDD1-3AF515242DB1}"/>
            </a:ext>
          </a:extLst>
        </p:cNvPr>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74673ED-BA63-3374-389A-B710211019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pPr>
            <a:fld id="{DFDF98CC-160E-494C-8C3C-8CDC5FA257DE}" type="slidenum">
              <a:rPr lang="en-US" smtClean="0"/>
              <a:pPr algn="r" defTabSz="914400">
                <a:spcAft>
                  <a:spcPts val="600"/>
                </a:spcAft>
              </a:pPr>
              <a:t>32</a:t>
            </a:fld>
            <a:endParaRPr lang="en-US"/>
          </a:p>
        </p:txBody>
      </p:sp>
      <p:pic>
        <p:nvPicPr>
          <p:cNvPr id="6" name="Picture 5">
            <a:extLst>
              <a:ext uri="{FF2B5EF4-FFF2-40B4-BE49-F238E27FC236}">
                <a16:creationId xmlns:a16="http://schemas.microsoft.com/office/drawing/2014/main" id="{5C0099CB-8AA7-6DF9-A077-28E1F77057E8}"/>
              </a:ext>
            </a:extLst>
          </p:cNvPr>
          <p:cNvPicPr>
            <a:picLocks noChangeAspect="1"/>
          </p:cNvPicPr>
          <p:nvPr/>
        </p:nvPicPr>
        <p:blipFill>
          <a:blip r:embed="rId3"/>
          <a:stretch>
            <a:fillRect/>
          </a:stretch>
        </p:blipFill>
        <p:spPr>
          <a:xfrm>
            <a:off x="3185892" y="2006600"/>
            <a:ext cx="6604000" cy="2844800"/>
          </a:xfrm>
          <a:prstGeom prst="rect">
            <a:avLst/>
          </a:prstGeom>
        </p:spPr>
      </p:pic>
      <p:sp>
        <p:nvSpPr>
          <p:cNvPr id="7" name="TextBox 6">
            <a:extLst>
              <a:ext uri="{FF2B5EF4-FFF2-40B4-BE49-F238E27FC236}">
                <a16:creationId xmlns:a16="http://schemas.microsoft.com/office/drawing/2014/main" id="{2CEA1065-2249-5EE4-2D4A-91E43F817923}"/>
              </a:ext>
            </a:extLst>
          </p:cNvPr>
          <p:cNvSpPr txBox="1"/>
          <p:nvPr/>
        </p:nvSpPr>
        <p:spPr>
          <a:xfrm>
            <a:off x="4348460" y="1637268"/>
            <a:ext cx="4278864" cy="369332"/>
          </a:xfrm>
          <a:prstGeom prst="rect">
            <a:avLst/>
          </a:prstGeom>
          <a:noFill/>
        </p:spPr>
        <p:txBody>
          <a:bodyPr wrap="none" rtlCol="0">
            <a:spAutoFit/>
          </a:bodyPr>
          <a:lstStyle/>
          <a:p>
            <a:r>
              <a:rPr lang="en-US" dirty="0"/>
              <a:t>Systematic-corrected broadband light curve</a:t>
            </a:r>
          </a:p>
        </p:txBody>
      </p:sp>
      <p:sp>
        <p:nvSpPr>
          <p:cNvPr id="3" name="Footer Placeholder 2">
            <a:extLst>
              <a:ext uri="{FF2B5EF4-FFF2-40B4-BE49-F238E27FC236}">
                <a16:creationId xmlns:a16="http://schemas.microsoft.com/office/drawing/2014/main" id="{62CC5B51-829A-58C7-A022-926A4625581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
        <p:nvSpPr>
          <p:cNvPr id="16" name="TextBox 15">
            <a:extLst>
              <a:ext uri="{FF2B5EF4-FFF2-40B4-BE49-F238E27FC236}">
                <a16:creationId xmlns:a16="http://schemas.microsoft.com/office/drawing/2014/main" id="{AE481D2F-6838-597B-6E63-B4C85C1DFCB3}"/>
              </a:ext>
            </a:extLst>
          </p:cNvPr>
          <p:cNvSpPr txBox="1"/>
          <p:nvPr/>
        </p:nvSpPr>
        <p:spPr>
          <a:xfrm>
            <a:off x="3185892" y="4543623"/>
            <a:ext cx="2070182" cy="307777"/>
          </a:xfrm>
          <a:prstGeom prst="rect">
            <a:avLst/>
          </a:prstGeom>
          <a:noFill/>
        </p:spPr>
        <p:txBody>
          <a:bodyPr wrap="none" rtlCol="0">
            <a:spAutoFit/>
          </a:bodyPr>
          <a:lstStyle/>
          <a:p>
            <a:r>
              <a:rPr lang="en-US" sz="1400" dirty="0">
                <a:solidFill>
                  <a:schemeClr val="bg1"/>
                </a:solidFill>
              </a:rPr>
              <a:t>Wachiraphan et al. (2025)</a:t>
            </a:r>
          </a:p>
        </p:txBody>
      </p:sp>
      <p:sp>
        <p:nvSpPr>
          <p:cNvPr id="4" name="Rounded Rectangle 3">
            <a:extLst>
              <a:ext uri="{FF2B5EF4-FFF2-40B4-BE49-F238E27FC236}">
                <a16:creationId xmlns:a16="http://schemas.microsoft.com/office/drawing/2014/main" id="{6081247C-2296-8054-7F41-E6210A2423F3}"/>
              </a:ext>
            </a:extLst>
          </p:cNvPr>
          <p:cNvSpPr/>
          <p:nvPr/>
        </p:nvSpPr>
        <p:spPr>
          <a:xfrm>
            <a:off x="10655351" y="81128"/>
            <a:ext cx="1464732" cy="365125"/>
          </a:xfrm>
          <a:prstGeom prst="roundRect">
            <a:avLst/>
          </a:prstGeom>
          <a:noFill/>
          <a:ln w="38100">
            <a:solidFill>
              <a:schemeClr val="accent6">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92D050">
                    <a:alpha val="50000"/>
                  </a:srgbClr>
                </a:solidFill>
              </a:rPr>
              <a:t>Results</a:t>
            </a:r>
          </a:p>
        </p:txBody>
      </p:sp>
    </p:spTree>
    <p:extLst>
      <p:ext uri="{BB962C8B-B14F-4D97-AF65-F5344CB8AC3E}">
        <p14:creationId xmlns:p14="http://schemas.microsoft.com/office/powerpoint/2010/main" val="1413797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69C24D-ADD2-C0E4-A657-3736784A9549}"/>
              </a:ext>
            </a:extLst>
          </p:cNvPr>
          <p:cNvSpPr>
            <a:spLocks noGrp="1"/>
          </p:cNvSpPr>
          <p:nvPr>
            <p:ph type="title"/>
          </p:nvPr>
        </p:nvSpPr>
        <p:spPr>
          <a:xfrm>
            <a:off x="1255058" y="5648132"/>
            <a:ext cx="9681882" cy="739880"/>
          </a:xfrm>
        </p:spPr>
        <p:txBody>
          <a:bodyPr vert="horz" lIns="91440" tIns="45720" rIns="91440" bIns="45720" rtlCol="0" anchor="b">
            <a:normAutofit fontScale="90000"/>
          </a:bodyPr>
          <a:lstStyle/>
          <a:p>
            <a:pPr algn="ctr"/>
            <a:r>
              <a:rPr lang="en-US" sz="3300" kern="1200" dirty="0">
                <a:solidFill>
                  <a:schemeClr val="tx1">
                    <a:lumMod val="85000"/>
                    <a:lumOff val="15000"/>
                  </a:schemeClr>
                </a:solidFill>
                <a:latin typeface="+mj-lt"/>
                <a:ea typeface="+mj-ea"/>
                <a:cs typeface="+mj-cs"/>
              </a:rPr>
              <a:t>3 eclipses-combined 2D systematics-corrected </a:t>
            </a:r>
            <a:br>
              <a:rPr lang="en-US" sz="3300" kern="1200" dirty="0">
                <a:solidFill>
                  <a:schemeClr val="tx1">
                    <a:lumMod val="85000"/>
                    <a:lumOff val="15000"/>
                  </a:schemeClr>
                </a:solidFill>
                <a:latin typeface="+mj-lt"/>
                <a:ea typeface="+mj-ea"/>
                <a:cs typeface="+mj-cs"/>
              </a:rPr>
            </a:br>
            <a:r>
              <a:rPr lang="en-US" sz="3300" kern="1200" dirty="0">
                <a:solidFill>
                  <a:schemeClr val="tx1">
                    <a:lumMod val="85000"/>
                    <a:lumOff val="15000"/>
                  </a:schemeClr>
                </a:solidFill>
                <a:latin typeface="+mj-lt"/>
                <a:ea typeface="+mj-ea"/>
                <a:cs typeface="+mj-cs"/>
              </a:rPr>
              <a:t>JWST MIRI/LRS spectroscopic light curve shows an eclipse</a:t>
            </a:r>
          </a:p>
        </p:txBody>
      </p:sp>
      <p:pic>
        <p:nvPicPr>
          <p:cNvPr id="9" name="Picture 8">
            <a:extLst>
              <a:ext uri="{FF2B5EF4-FFF2-40B4-BE49-F238E27FC236}">
                <a16:creationId xmlns:a16="http://schemas.microsoft.com/office/drawing/2014/main" id="{AC1A5568-E5A1-0D78-98E7-63286CFADEED}"/>
              </a:ext>
            </a:extLst>
          </p:cNvPr>
          <p:cNvPicPr>
            <a:picLocks noChangeAspect="1"/>
          </p:cNvPicPr>
          <p:nvPr/>
        </p:nvPicPr>
        <p:blipFill>
          <a:blip r:embed="rId3"/>
          <a:stretch>
            <a:fillRect/>
          </a:stretch>
        </p:blipFill>
        <p:spPr>
          <a:xfrm>
            <a:off x="623087" y="970202"/>
            <a:ext cx="10945825" cy="4217141"/>
          </a:xfrm>
          <a:prstGeom prst="rect">
            <a:avLst/>
          </a:prstGeom>
        </p:spPr>
      </p:pic>
      <p:sp>
        <p:nvSpPr>
          <p:cNvPr id="11" name="TextBox 10">
            <a:extLst>
              <a:ext uri="{FF2B5EF4-FFF2-40B4-BE49-F238E27FC236}">
                <a16:creationId xmlns:a16="http://schemas.microsoft.com/office/drawing/2014/main" id="{9EFD6CA6-E2E6-697E-9A88-E0B75A8D5145}"/>
              </a:ext>
            </a:extLst>
          </p:cNvPr>
          <p:cNvSpPr txBox="1"/>
          <p:nvPr/>
        </p:nvSpPr>
        <p:spPr>
          <a:xfrm>
            <a:off x="8976105" y="4800077"/>
            <a:ext cx="2607252" cy="369332"/>
          </a:xfrm>
          <a:prstGeom prst="rect">
            <a:avLst/>
          </a:prstGeom>
          <a:noFill/>
        </p:spPr>
        <p:txBody>
          <a:bodyPr wrap="none" rtlCol="0">
            <a:spAutoFit/>
          </a:bodyPr>
          <a:lstStyle/>
          <a:p>
            <a:r>
              <a:rPr lang="en-US" dirty="0">
                <a:solidFill>
                  <a:schemeClr val="bg1"/>
                </a:solidFill>
              </a:rPr>
              <a:t>Wachiraphan et al. (2025)</a:t>
            </a:r>
          </a:p>
        </p:txBody>
      </p:sp>
      <p:cxnSp>
        <p:nvCxnSpPr>
          <p:cNvPr id="18" name="Straight Arrow Connector 17">
            <a:extLst>
              <a:ext uri="{FF2B5EF4-FFF2-40B4-BE49-F238E27FC236}">
                <a16:creationId xmlns:a16="http://schemas.microsoft.com/office/drawing/2014/main" id="{539EA069-E588-45AD-92CB-810A50DE7844}"/>
              </a:ext>
            </a:extLst>
          </p:cNvPr>
          <p:cNvCxnSpPr/>
          <p:nvPr/>
        </p:nvCxnSpPr>
        <p:spPr>
          <a:xfrm>
            <a:off x="2541722" y="4825913"/>
            <a:ext cx="960895" cy="0"/>
          </a:xfrm>
          <a:prstGeom prst="straightConnector1">
            <a:avLst/>
          </a:prstGeom>
          <a:ln w="76200">
            <a:solidFill>
              <a:srgbClr val="FF221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4BF59C8-A8D5-B95A-0788-84D70A44B328}"/>
              </a:ext>
            </a:extLst>
          </p:cNvPr>
          <p:cNvSpPr txBox="1"/>
          <p:nvPr/>
        </p:nvSpPr>
        <p:spPr>
          <a:xfrm>
            <a:off x="4311996" y="1410449"/>
            <a:ext cx="1327223" cy="369332"/>
          </a:xfrm>
          <a:prstGeom prst="rect">
            <a:avLst/>
          </a:prstGeom>
          <a:noFill/>
        </p:spPr>
        <p:txBody>
          <a:bodyPr wrap="none" rtlCol="0">
            <a:spAutoFit/>
          </a:bodyPr>
          <a:lstStyle/>
          <a:p>
            <a:r>
              <a:rPr lang="en-US" dirty="0">
                <a:solidFill>
                  <a:schemeClr val="bg1"/>
                </a:solidFill>
              </a:rPr>
              <a:t>Relative flux</a:t>
            </a:r>
          </a:p>
        </p:txBody>
      </p:sp>
      <p:sp>
        <p:nvSpPr>
          <p:cNvPr id="20" name="TextBox 19">
            <a:extLst>
              <a:ext uri="{FF2B5EF4-FFF2-40B4-BE49-F238E27FC236}">
                <a16:creationId xmlns:a16="http://schemas.microsoft.com/office/drawing/2014/main" id="{7E49A8B5-5B04-8FEF-C17B-01B089A82A6D}"/>
              </a:ext>
            </a:extLst>
          </p:cNvPr>
          <p:cNvSpPr txBox="1"/>
          <p:nvPr/>
        </p:nvSpPr>
        <p:spPr>
          <a:xfrm>
            <a:off x="9328128" y="1410449"/>
            <a:ext cx="1327223" cy="369332"/>
          </a:xfrm>
          <a:prstGeom prst="rect">
            <a:avLst/>
          </a:prstGeom>
          <a:noFill/>
        </p:spPr>
        <p:txBody>
          <a:bodyPr wrap="none" rtlCol="0">
            <a:spAutoFit/>
          </a:bodyPr>
          <a:lstStyle/>
          <a:p>
            <a:r>
              <a:rPr lang="en-US" dirty="0">
                <a:solidFill>
                  <a:schemeClr val="bg1"/>
                </a:solidFill>
              </a:rPr>
              <a:t>Relative flux</a:t>
            </a:r>
          </a:p>
        </p:txBody>
      </p:sp>
      <p:sp>
        <p:nvSpPr>
          <p:cNvPr id="4" name="Slide Number Placeholder 10">
            <a:extLst>
              <a:ext uri="{FF2B5EF4-FFF2-40B4-BE49-F238E27FC236}">
                <a16:creationId xmlns:a16="http://schemas.microsoft.com/office/drawing/2014/main" id="{1D5CBCA1-61A8-A719-5A24-41CC59BFC5E0}"/>
              </a:ext>
            </a:extLst>
          </p:cNvPr>
          <p:cNvSpPr>
            <a:spLocks noGrp="1"/>
          </p:cNvSpPr>
          <p:nvPr>
            <p:ph type="sldNum" sz="quarter" idx="12"/>
          </p:nvPr>
        </p:nvSpPr>
        <p:spPr>
          <a:xfrm>
            <a:off x="9376883" y="6394676"/>
            <a:ext cx="2743200" cy="365125"/>
          </a:xfrm>
        </p:spPr>
        <p:txBody>
          <a:bodyPr vert="horz" lIns="91440" tIns="45720" rIns="91440" bIns="45720" rtlCol="0" anchor="ctr">
            <a:normAutofit/>
          </a:bodyPr>
          <a:lstStyle/>
          <a:p>
            <a:pPr algn="r" defTabSz="914400">
              <a:spcAft>
                <a:spcPts val="600"/>
              </a:spcAft>
            </a:pPr>
            <a:fld id="{DFDF98CC-160E-494C-8C3C-8CDC5FA257DE}" type="slidenum">
              <a:rPr lang="en-US" smtClean="0"/>
              <a:pPr algn="r" defTabSz="914400">
                <a:spcAft>
                  <a:spcPts val="600"/>
                </a:spcAft>
              </a:pPr>
              <a:t>33</a:t>
            </a:fld>
            <a:endParaRPr lang="en-US" dirty="0"/>
          </a:p>
        </p:txBody>
      </p:sp>
      <p:sp>
        <p:nvSpPr>
          <p:cNvPr id="6" name="Rounded Rectangle 5">
            <a:extLst>
              <a:ext uri="{FF2B5EF4-FFF2-40B4-BE49-F238E27FC236}">
                <a16:creationId xmlns:a16="http://schemas.microsoft.com/office/drawing/2014/main" id="{89A79EB2-BF5F-FB79-7E51-8BC504D4F416}"/>
              </a:ext>
            </a:extLst>
          </p:cNvPr>
          <p:cNvSpPr/>
          <p:nvPr/>
        </p:nvSpPr>
        <p:spPr>
          <a:xfrm>
            <a:off x="10655351" y="81128"/>
            <a:ext cx="1464732" cy="365125"/>
          </a:xfrm>
          <a:prstGeom prst="roundRect">
            <a:avLst/>
          </a:prstGeom>
          <a:noFill/>
          <a:ln w="38100">
            <a:solidFill>
              <a:schemeClr val="accent6">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92D050">
                    <a:alpha val="50000"/>
                  </a:srgbClr>
                </a:solidFill>
              </a:rPr>
              <a:t>Results</a:t>
            </a:r>
          </a:p>
        </p:txBody>
      </p:sp>
      <p:sp>
        <p:nvSpPr>
          <p:cNvPr id="7" name="Footer Placeholder 2">
            <a:extLst>
              <a:ext uri="{FF2B5EF4-FFF2-40B4-BE49-F238E27FC236}">
                <a16:creationId xmlns:a16="http://schemas.microsoft.com/office/drawing/2014/main" id="{4B62B297-B181-542A-3370-D144F0FD2C2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Tree>
    <p:extLst>
      <p:ext uri="{BB962C8B-B14F-4D97-AF65-F5344CB8AC3E}">
        <p14:creationId xmlns:p14="http://schemas.microsoft.com/office/powerpoint/2010/main" val="307412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8F1CA-69B8-6C88-0AF4-788DA25D9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ED50F1-6A8A-912A-E494-25DF7396763F}"/>
              </a:ext>
            </a:extLst>
          </p:cNvPr>
          <p:cNvSpPr>
            <a:spLocks noGrp="1"/>
          </p:cNvSpPr>
          <p:nvPr>
            <p:ph type="title"/>
          </p:nvPr>
        </p:nvSpPr>
        <p:spPr/>
        <p:txBody>
          <a:bodyPr/>
          <a:lstStyle/>
          <a:p>
            <a:r>
              <a:rPr lang="en-US" dirty="0"/>
              <a:t>We averaged three eclipses together to get more robust emission spectrum</a:t>
            </a:r>
          </a:p>
        </p:txBody>
      </p:sp>
      <p:sp>
        <p:nvSpPr>
          <p:cNvPr id="3" name="Content Placeholder 2">
            <a:extLst>
              <a:ext uri="{FF2B5EF4-FFF2-40B4-BE49-F238E27FC236}">
                <a16:creationId xmlns:a16="http://schemas.microsoft.com/office/drawing/2014/main" id="{51EFDC54-461E-1DD5-C14D-2FD2D580EE28}"/>
              </a:ext>
            </a:extLst>
          </p:cNvPr>
          <p:cNvSpPr>
            <a:spLocks noGrp="1"/>
          </p:cNvSpPr>
          <p:nvPr>
            <p:ph idx="1"/>
          </p:nvPr>
        </p:nvSpPr>
        <p:spPr/>
        <p:txBody>
          <a:bodyPr/>
          <a:lstStyle/>
          <a:p>
            <a:r>
              <a:rPr lang="en-US" dirty="0"/>
              <a:t>Eureka! (grey) and SPARTA (color) emission spectrum</a:t>
            </a:r>
          </a:p>
        </p:txBody>
      </p:sp>
      <p:pic>
        <p:nvPicPr>
          <p:cNvPr id="9" name="Picture 8">
            <a:extLst>
              <a:ext uri="{FF2B5EF4-FFF2-40B4-BE49-F238E27FC236}">
                <a16:creationId xmlns:a16="http://schemas.microsoft.com/office/drawing/2014/main" id="{BA3B9718-2126-3809-694C-744CC557F756}"/>
              </a:ext>
            </a:extLst>
          </p:cNvPr>
          <p:cNvPicPr>
            <a:picLocks noChangeAspect="1"/>
          </p:cNvPicPr>
          <p:nvPr/>
        </p:nvPicPr>
        <p:blipFill>
          <a:blip r:embed="rId4"/>
          <a:srcRect t="71864"/>
          <a:stretch/>
        </p:blipFill>
        <p:spPr>
          <a:xfrm>
            <a:off x="1265625" y="2837657"/>
            <a:ext cx="9660750" cy="3428999"/>
          </a:xfrm>
          <a:prstGeom prst="rect">
            <a:avLst/>
          </a:prstGeom>
        </p:spPr>
      </p:pic>
      <p:pic>
        <p:nvPicPr>
          <p:cNvPr id="10" name="Picture 9">
            <a:extLst>
              <a:ext uri="{FF2B5EF4-FFF2-40B4-BE49-F238E27FC236}">
                <a16:creationId xmlns:a16="http://schemas.microsoft.com/office/drawing/2014/main" id="{738F5F00-E193-4188-D362-9BB0513DAE34}"/>
              </a:ext>
            </a:extLst>
          </p:cNvPr>
          <p:cNvPicPr>
            <a:picLocks noChangeAspect="1"/>
          </p:cNvPicPr>
          <p:nvPr/>
        </p:nvPicPr>
        <p:blipFill>
          <a:blip r:embed="rId4"/>
          <a:srcRect t="-312" b="97275"/>
          <a:stretch/>
        </p:blipFill>
        <p:spPr>
          <a:xfrm>
            <a:off x="1265625" y="2480410"/>
            <a:ext cx="9660750" cy="370126"/>
          </a:xfrm>
          <a:prstGeom prst="rect">
            <a:avLst/>
          </a:prstGeom>
        </p:spPr>
      </p:pic>
      <p:sp>
        <p:nvSpPr>
          <p:cNvPr id="4" name="Slide Number Placeholder 10">
            <a:extLst>
              <a:ext uri="{FF2B5EF4-FFF2-40B4-BE49-F238E27FC236}">
                <a16:creationId xmlns:a16="http://schemas.microsoft.com/office/drawing/2014/main" id="{8FA64F9D-5468-81B7-DA57-A4840D87FAD4}"/>
              </a:ext>
            </a:extLst>
          </p:cNvPr>
          <p:cNvSpPr txBox="1">
            <a:spLocks/>
          </p:cNvSpPr>
          <p:nvPr/>
        </p:nvSpPr>
        <p:spPr>
          <a:xfrm>
            <a:off x="9376883" y="6394676"/>
            <a:ext cx="2743200" cy="365125"/>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a:spcAft>
                <a:spcPts val="600"/>
              </a:spcAft>
            </a:pPr>
            <a:fld id="{DFDF98CC-160E-494C-8C3C-8CDC5FA257DE}" type="slidenum">
              <a:rPr lang="en-US" smtClean="0"/>
              <a:pPr algn="r" defTabSz="914400">
                <a:spcAft>
                  <a:spcPts val="600"/>
                </a:spcAft>
              </a:pPr>
              <a:t>34</a:t>
            </a:fld>
            <a:endParaRPr lang="en-US" dirty="0"/>
          </a:p>
        </p:txBody>
      </p:sp>
      <p:sp>
        <p:nvSpPr>
          <p:cNvPr id="6" name="Rounded Rectangle 5">
            <a:extLst>
              <a:ext uri="{FF2B5EF4-FFF2-40B4-BE49-F238E27FC236}">
                <a16:creationId xmlns:a16="http://schemas.microsoft.com/office/drawing/2014/main" id="{21B382B7-B522-3229-F4CA-2F343F90A52A}"/>
              </a:ext>
            </a:extLst>
          </p:cNvPr>
          <p:cNvSpPr/>
          <p:nvPr/>
        </p:nvSpPr>
        <p:spPr>
          <a:xfrm>
            <a:off x="10655351" y="77865"/>
            <a:ext cx="1464732" cy="365125"/>
          </a:xfrm>
          <a:prstGeom prst="roundRect">
            <a:avLst/>
          </a:prstGeom>
          <a:noFill/>
          <a:ln w="38100">
            <a:solidFill>
              <a:schemeClr val="accent6">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92D050">
                    <a:alpha val="50000"/>
                  </a:srgbClr>
                </a:solidFill>
              </a:rPr>
              <a:t>Results</a:t>
            </a:r>
          </a:p>
        </p:txBody>
      </p:sp>
      <p:sp>
        <p:nvSpPr>
          <p:cNvPr id="8" name="Footer Placeholder 2">
            <a:extLst>
              <a:ext uri="{FF2B5EF4-FFF2-40B4-BE49-F238E27FC236}">
                <a16:creationId xmlns:a16="http://schemas.microsoft.com/office/drawing/2014/main" id="{8672394C-A4C5-2A1C-7927-D2100BA88C6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
        <p:nvSpPr>
          <p:cNvPr id="12" name="TextBox 11">
            <a:extLst>
              <a:ext uri="{FF2B5EF4-FFF2-40B4-BE49-F238E27FC236}">
                <a16:creationId xmlns:a16="http://schemas.microsoft.com/office/drawing/2014/main" id="{9BC0647D-1ECC-F18A-27A9-820661920AAD}"/>
              </a:ext>
            </a:extLst>
          </p:cNvPr>
          <p:cNvSpPr txBox="1"/>
          <p:nvPr/>
        </p:nvSpPr>
        <p:spPr>
          <a:xfrm>
            <a:off x="8917852" y="6022889"/>
            <a:ext cx="2070182" cy="307777"/>
          </a:xfrm>
          <a:prstGeom prst="rect">
            <a:avLst/>
          </a:prstGeom>
          <a:noFill/>
        </p:spPr>
        <p:txBody>
          <a:bodyPr wrap="none" rtlCol="0">
            <a:spAutoFit/>
          </a:bodyPr>
          <a:lstStyle/>
          <a:p>
            <a:r>
              <a:rPr lang="en-US" sz="1400" dirty="0">
                <a:solidFill>
                  <a:schemeClr val="bg1"/>
                </a:solidFill>
              </a:rPr>
              <a:t>Wachiraphan et al. (2025)</a:t>
            </a:r>
          </a:p>
        </p:txBody>
      </p:sp>
    </p:spTree>
    <p:extLst>
      <p:ext uri="{BB962C8B-B14F-4D97-AF65-F5344CB8AC3E}">
        <p14:creationId xmlns:p14="http://schemas.microsoft.com/office/powerpoint/2010/main" val="1646477570"/>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81B7B7-3F5F-1E71-2E48-400E6E51753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DA7948-2AE2-8443-B60E-D5D3A8DD8CD4}"/>
              </a:ext>
            </a:extLst>
          </p:cNvPr>
          <p:cNvSpPr>
            <a:spLocks noGrp="1"/>
          </p:cNvSpPr>
          <p:nvPr>
            <p:ph type="title"/>
          </p:nvPr>
        </p:nvSpPr>
        <p:spPr>
          <a:xfrm>
            <a:off x="630936" y="502920"/>
            <a:ext cx="3419856" cy="1463040"/>
          </a:xfrm>
        </p:spPr>
        <p:txBody>
          <a:bodyPr anchor="ctr">
            <a:normAutofit fontScale="90000"/>
          </a:bodyPr>
          <a:lstStyle/>
          <a:p>
            <a:r>
              <a:rPr lang="en-US" sz="3000" dirty="0"/>
              <a:t>We don’t see any absorption features expected from thick atmosphere</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AB20D7-C9AC-923E-8A36-85BEDBA1C297}"/>
              </a:ext>
            </a:extLst>
          </p:cNvPr>
          <p:cNvSpPr>
            <a:spLocks noGrp="1"/>
          </p:cNvSpPr>
          <p:nvPr>
            <p:ph idx="1"/>
          </p:nvPr>
        </p:nvSpPr>
        <p:spPr>
          <a:xfrm>
            <a:off x="4654295" y="502920"/>
            <a:ext cx="6894576" cy="1463040"/>
          </a:xfrm>
        </p:spPr>
        <p:txBody>
          <a:bodyPr anchor="ctr">
            <a:normAutofit/>
          </a:bodyPr>
          <a:lstStyle/>
          <a:p>
            <a:r>
              <a:rPr lang="en-US" sz="2200" dirty="0"/>
              <a:t>Forward model perspective</a:t>
            </a:r>
          </a:p>
          <a:p>
            <a:pPr lvl="1"/>
            <a:r>
              <a:rPr lang="en-US" sz="2000" dirty="0"/>
              <a:t>Pure CO</a:t>
            </a:r>
            <a:r>
              <a:rPr lang="en-US" sz="2000" baseline="-25000" dirty="0"/>
              <a:t>2</a:t>
            </a:r>
            <a:r>
              <a:rPr lang="en-US" sz="2000" dirty="0"/>
              <a:t> atm. -&gt; thin (&lt;1 bar) pure CO</a:t>
            </a:r>
            <a:r>
              <a:rPr lang="en-US" sz="2000" baseline="-25000" dirty="0"/>
              <a:t>2</a:t>
            </a:r>
            <a:r>
              <a:rPr lang="en-US" sz="2000" dirty="0"/>
              <a:t> still allowed</a:t>
            </a:r>
            <a:endParaRPr lang="en-US" sz="1800" dirty="0"/>
          </a:p>
        </p:txBody>
      </p:sp>
      <p:pic>
        <p:nvPicPr>
          <p:cNvPr id="7" name="Picture 6">
            <a:extLst>
              <a:ext uri="{FF2B5EF4-FFF2-40B4-BE49-F238E27FC236}">
                <a16:creationId xmlns:a16="http://schemas.microsoft.com/office/drawing/2014/main" id="{80B549B1-A8F7-2350-2579-186C5A5929BC}"/>
              </a:ext>
            </a:extLst>
          </p:cNvPr>
          <p:cNvPicPr>
            <a:picLocks noChangeAspect="1"/>
          </p:cNvPicPr>
          <p:nvPr/>
        </p:nvPicPr>
        <p:blipFill>
          <a:blip r:embed="rId4"/>
          <a:srcRect r="46833"/>
          <a:stretch/>
        </p:blipFill>
        <p:spPr>
          <a:xfrm>
            <a:off x="1514653" y="2290936"/>
            <a:ext cx="4865069" cy="3959352"/>
          </a:xfrm>
          <a:prstGeom prst="rect">
            <a:avLst/>
          </a:prstGeom>
        </p:spPr>
      </p:pic>
      <p:pic>
        <p:nvPicPr>
          <p:cNvPr id="8" name="Picture 7">
            <a:extLst>
              <a:ext uri="{FF2B5EF4-FFF2-40B4-BE49-F238E27FC236}">
                <a16:creationId xmlns:a16="http://schemas.microsoft.com/office/drawing/2014/main" id="{AFEB4DF9-5A7B-7E81-C9C8-E5B795B2A714}"/>
              </a:ext>
            </a:extLst>
          </p:cNvPr>
          <p:cNvPicPr>
            <a:picLocks noChangeAspect="1"/>
          </p:cNvPicPr>
          <p:nvPr/>
        </p:nvPicPr>
        <p:blipFill>
          <a:blip r:embed="rId4"/>
          <a:srcRect l="53166"/>
          <a:stretch/>
        </p:blipFill>
        <p:spPr>
          <a:xfrm>
            <a:off x="6379722" y="2290936"/>
            <a:ext cx="4285432" cy="3959352"/>
          </a:xfrm>
          <a:prstGeom prst="rect">
            <a:avLst/>
          </a:prstGeom>
        </p:spPr>
      </p:pic>
      <p:sp>
        <p:nvSpPr>
          <p:cNvPr id="10" name="TextBox 9">
            <a:extLst>
              <a:ext uri="{FF2B5EF4-FFF2-40B4-BE49-F238E27FC236}">
                <a16:creationId xmlns:a16="http://schemas.microsoft.com/office/drawing/2014/main" id="{26877393-5FCD-0D77-8A60-74F1C5CFE7EB}"/>
              </a:ext>
            </a:extLst>
          </p:cNvPr>
          <p:cNvSpPr txBox="1"/>
          <p:nvPr/>
        </p:nvSpPr>
        <p:spPr>
          <a:xfrm>
            <a:off x="4628564" y="1565850"/>
            <a:ext cx="6098582" cy="400110"/>
          </a:xfrm>
          <a:prstGeom prst="rect">
            <a:avLst/>
          </a:prstGeom>
          <a:noFill/>
        </p:spPr>
        <p:txBody>
          <a:bodyPr wrap="square">
            <a:spAutoFit/>
          </a:bodyPr>
          <a:lstStyle/>
          <a:p>
            <a:pPr marL="742950" lvl="1" indent="-285750">
              <a:buFont typeface="Arial" panose="020B0604020202020204" pitchFamily="34" charset="0"/>
              <a:buChar char="•"/>
            </a:pPr>
            <a:r>
              <a:rPr lang="en-US" sz="2000" dirty="0"/>
              <a:t>Planck -&gt; consistent with bare-rock</a:t>
            </a:r>
          </a:p>
        </p:txBody>
      </p:sp>
      <p:sp>
        <p:nvSpPr>
          <p:cNvPr id="13" name="Title 1">
            <a:extLst>
              <a:ext uri="{FF2B5EF4-FFF2-40B4-BE49-F238E27FC236}">
                <a16:creationId xmlns:a16="http://schemas.microsoft.com/office/drawing/2014/main" id="{B8DA7074-5501-7B29-B133-73E5BA154329}"/>
              </a:ext>
            </a:extLst>
          </p:cNvPr>
          <p:cNvSpPr txBox="1">
            <a:spLocks/>
          </p:cNvSpPr>
          <p:nvPr/>
        </p:nvSpPr>
        <p:spPr>
          <a:xfrm>
            <a:off x="565578" y="418639"/>
            <a:ext cx="3492655" cy="1631602"/>
          </a:xfrm>
          <a:prstGeom prst="rect">
            <a:avLst/>
          </a:prstGeom>
          <a:solidFill>
            <a:schemeClr val="bg1"/>
          </a:solidFill>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t>The dayside temperature is consistent with bare-rock</a:t>
            </a:r>
          </a:p>
        </p:txBody>
      </p:sp>
      <p:sp>
        <p:nvSpPr>
          <p:cNvPr id="17" name="TextBox 16">
            <a:extLst>
              <a:ext uri="{FF2B5EF4-FFF2-40B4-BE49-F238E27FC236}">
                <a16:creationId xmlns:a16="http://schemas.microsoft.com/office/drawing/2014/main" id="{583E1ADF-1BDD-CA3B-301C-D488ECE1C3FC}"/>
              </a:ext>
            </a:extLst>
          </p:cNvPr>
          <p:cNvSpPr txBox="1"/>
          <p:nvPr/>
        </p:nvSpPr>
        <p:spPr>
          <a:xfrm>
            <a:off x="8689252" y="6010773"/>
            <a:ext cx="2070182" cy="307777"/>
          </a:xfrm>
          <a:prstGeom prst="rect">
            <a:avLst/>
          </a:prstGeom>
          <a:noFill/>
        </p:spPr>
        <p:txBody>
          <a:bodyPr wrap="none" rtlCol="0">
            <a:spAutoFit/>
          </a:bodyPr>
          <a:lstStyle/>
          <a:p>
            <a:r>
              <a:rPr lang="en-US" sz="1400" dirty="0">
                <a:solidFill>
                  <a:schemeClr val="bg1"/>
                </a:solidFill>
              </a:rPr>
              <a:t>Wachiraphan et al. (2025)</a:t>
            </a:r>
          </a:p>
        </p:txBody>
      </p:sp>
      <p:sp>
        <p:nvSpPr>
          <p:cNvPr id="18" name="TextBox 17">
            <a:extLst>
              <a:ext uri="{FF2B5EF4-FFF2-40B4-BE49-F238E27FC236}">
                <a16:creationId xmlns:a16="http://schemas.microsoft.com/office/drawing/2014/main" id="{E3187334-D25D-F94B-393D-CE936E5A6CD9}"/>
              </a:ext>
            </a:extLst>
          </p:cNvPr>
          <p:cNvSpPr txBox="1"/>
          <p:nvPr/>
        </p:nvSpPr>
        <p:spPr>
          <a:xfrm>
            <a:off x="1514653" y="5954345"/>
            <a:ext cx="1625253" cy="307777"/>
          </a:xfrm>
          <a:prstGeom prst="rect">
            <a:avLst/>
          </a:prstGeom>
          <a:noFill/>
        </p:spPr>
        <p:txBody>
          <a:bodyPr wrap="none" rtlCol="0">
            <a:spAutoFit/>
          </a:bodyPr>
          <a:lstStyle/>
          <a:p>
            <a:r>
              <a:rPr lang="en-US" sz="1400" dirty="0">
                <a:solidFill>
                  <a:schemeClr val="bg1"/>
                </a:solidFill>
              </a:rPr>
              <a:t>Morley et al. (2017)</a:t>
            </a:r>
          </a:p>
        </p:txBody>
      </p:sp>
      <p:pic>
        <p:nvPicPr>
          <p:cNvPr id="20" name="Graphic 19" descr="Close with solid fill">
            <a:extLst>
              <a:ext uri="{FF2B5EF4-FFF2-40B4-BE49-F238E27FC236}">
                <a16:creationId xmlns:a16="http://schemas.microsoft.com/office/drawing/2014/main" id="{B3A4209C-3BF5-64CC-F5F0-20DCBF29B9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8247" y="4663186"/>
            <a:ext cx="354390" cy="354390"/>
          </a:xfrm>
          <a:prstGeom prst="rect">
            <a:avLst/>
          </a:prstGeom>
        </p:spPr>
      </p:pic>
      <p:pic>
        <p:nvPicPr>
          <p:cNvPr id="21" name="Graphic 20" descr="Close with solid fill">
            <a:extLst>
              <a:ext uri="{FF2B5EF4-FFF2-40B4-BE49-F238E27FC236}">
                <a16:creationId xmlns:a16="http://schemas.microsoft.com/office/drawing/2014/main" id="{B0C0D526-A41A-ED93-448C-FA08E59B93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8247" y="4973666"/>
            <a:ext cx="354390" cy="354390"/>
          </a:xfrm>
          <a:prstGeom prst="rect">
            <a:avLst/>
          </a:prstGeom>
        </p:spPr>
      </p:pic>
      <p:pic>
        <p:nvPicPr>
          <p:cNvPr id="23" name="Graphic 22" descr="Checkmark with solid fill">
            <a:extLst>
              <a:ext uri="{FF2B5EF4-FFF2-40B4-BE49-F238E27FC236}">
                <a16:creationId xmlns:a16="http://schemas.microsoft.com/office/drawing/2014/main" id="{412A8C98-EC29-4BF7-FB42-0893B9EFAE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59424" y="3437017"/>
            <a:ext cx="446356" cy="446356"/>
          </a:xfrm>
          <a:prstGeom prst="rect">
            <a:avLst/>
          </a:prstGeom>
        </p:spPr>
      </p:pic>
      <p:pic>
        <p:nvPicPr>
          <p:cNvPr id="24" name="Graphic 23" descr="Checkmark with solid fill">
            <a:extLst>
              <a:ext uri="{FF2B5EF4-FFF2-40B4-BE49-F238E27FC236}">
                <a16:creationId xmlns:a16="http://schemas.microsoft.com/office/drawing/2014/main" id="{3828765F-8143-5AF9-21DA-ADFC382CFA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1437" y="3931275"/>
            <a:ext cx="446356" cy="446356"/>
          </a:xfrm>
          <a:prstGeom prst="rect">
            <a:avLst/>
          </a:prstGeom>
        </p:spPr>
      </p:pic>
      <p:pic>
        <p:nvPicPr>
          <p:cNvPr id="25" name="Graphic 24" descr="Close with solid fill">
            <a:extLst>
              <a:ext uri="{FF2B5EF4-FFF2-40B4-BE49-F238E27FC236}">
                <a16:creationId xmlns:a16="http://schemas.microsoft.com/office/drawing/2014/main" id="{73869B27-1BC3-DDCE-C7C5-690033BC6B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10764" y="4304922"/>
            <a:ext cx="354390" cy="354390"/>
          </a:xfrm>
          <a:prstGeom prst="rect">
            <a:avLst/>
          </a:prstGeom>
        </p:spPr>
      </p:pic>
      <p:pic>
        <p:nvPicPr>
          <p:cNvPr id="26" name="Graphic 25" descr="Close with solid fill">
            <a:extLst>
              <a:ext uri="{FF2B5EF4-FFF2-40B4-BE49-F238E27FC236}">
                <a16:creationId xmlns:a16="http://schemas.microsoft.com/office/drawing/2014/main" id="{05E4C984-F2EB-83F3-1A16-8638BD7B39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2957" y="4904856"/>
            <a:ext cx="354390" cy="354390"/>
          </a:xfrm>
          <a:prstGeom prst="rect">
            <a:avLst/>
          </a:prstGeom>
        </p:spPr>
      </p:pic>
      <p:pic>
        <p:nvPicPr>
          <p:cNvPr id="27" name="Graphic 26" descr="Checkmark with solid fill">
            <a:extLst>
              <a:ext uri="{FF2B5EF4-FFF2-40B4-BE49-F238E27FC236}">
                <a16:creationId xmlns:a16="http://schemas.microsoft.com/office/drawing/2014/main" id="{AC0DE83D-EF2B-05BF-E6C1-55969470CD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7576" y="3369222"/>
            <a:ext cx="446356" cy="446356"/>
          </a:xfrm>
          <a:prstGeom prst="rect">
            <a:avLst/>
          </a:prstGeom>
        </p:spPr>
      </p:pic>
      <p:sp>
        <p:nvSpPr>
          <p:cNvPr id="29" name="Left Arrow 28">
            <a:extLst>
              <a:ext uri="{FF2B5EF4-FFF2-40B4-BE49-F238E27FC236}">
                <a16:creationId xmlns:a16="http://schemas.microsoft.com/office/drawing/2014/main" id="{2DD7BE71-4A0D-D27E-20C2-AA1B466EB260}"/>
              </a:ext>
            </a:extLst>
          </p:cNvPr>
          <p:cNvSpPr/>
          <p:nvPr/>
        </p:nvSpPr>
        <p:spPr>
          <a:xfrm>
            <a:off x="10391374" y="3717838"/>
            <a:ext cx="285973" cy="271080"/>
          </a:xfrm>
          <a:prstGeom prst="leftArrow">
            <a:avLst/>
          </a:prstGeom>
          <a:solidFill>
            <a:srgbClr val="0070C0"/>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10">
            <a:extLst>
              <a:ext uri="{FF2B5EF4-FFF2-40B4-BE49-F238E27FC236}">
                <a16:creationId xmlns:a16="http://schemas.microsoft.com/office/drawing/2014/main" id="{BF8D483C-DD5B-D400-0222-1978AF205C21}"/>
              </a:ext>
            </a:extLst>
          </p:cNvPr>
          <p:cNvSpPr txBox="1">
            <a:spLocks/>
          </p:cNvSpPr>
          <p:nvPr/>
        </p:nvSpPr>
        <p:spPr>
          <a:xfrm>
            <a:off x="9376883" y="6394676"/>
            <a:ext cx="2743200" cy="365125"/>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a:spcAft>
                <a:spcPts val="600"/>
              </a:spcAft>
            </a:pPr>
            <a:fld id="{DFDF98CC-160E-494C-8C3C-8CDC5FA257DE}" type="slidenum">
              <a:rPr lang="en-US" smtClean="0"/>
              <a:pPr algn="r" defTabSz="914400">
                <a:spcAft>
                  <a:spcPts val="600"/>
                </a:spcAft>
              </a:pPr>
              <a:t>35</a:t>
            </a:fld>
            <a:endParaRPr lang="en-US" dirty="0"/>
          </a:p>
        </p:txBody>
      </p:sp>
      <p:sp>
        <p:nvSpPr>
          <p:cNvPr id="9" name="Rounded Rectangle 8">
            <a:extLst>
              <a:ext uri="{FF2B5EF4-FFF2-40B4-BE49-F238E27FC236}">
                <a16:creationId xmlns:a16="http://schemas.microsoft.com/office/drawing/2014/main" id="{EA3DF6EC-DCFB-11A4-916F-BAC8DB0AAAF4}"/>
              </a:ext>
            </a:extLst>
          </p:cNvPr>
          <p:cNvSpPr/>
          <p:nvPr/>
        </p:nvSpPr>
        <p:spPr>
          <a:xfrm>
            <a:off x="10655351" y="77865"/>
            <a:ext cx="1464732" cy="365125"/>
          </a:xfrm>
          <a:prstGeom prst="roundRect">
            <a:avLst/>
          </a:prstGeom>
          <a:noFill/>
          <a:ln w="38100">
            <a:solidFill>
              <a:schemeClr val="accent6">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92D050">
                    <a:alpha val="50000"/>
                  </a:srgbClr>
                </a:solidFill>
              </a:rPr>
              <a:t>Results</a:t>
            </a:r>
          </a:p>
        </p:txBody>
      </p:sp>
      <p:sp>
        <p:nvSpPr>
          <p:cNvPr id="11" name="Footer Placeholder 2">
            <a:extLst>
              <a:ext uri="{FF2B5EF4-FFF2-40B4-BE49-F238E27FC236}">
                <a16:creationId xmlns:a16="http://schemas.microsoft.com/office/drawing/2014/main" id="{73F42F27-D9AB-2AFE-3768-93E44E0A7D8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Tree>
    <p:extLst>
      <p:ext uri="{BB962C8B-B14F-4D97-AF65-F5344CB8AC3E}">
        <p14:creationId xmlns:p14="http://schemas.microsoft.com/office/powerpoint/2010/main" val="135901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29" grpId="0" animBg="1"/>
    </p:bldLst>
  </p:timing>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161B75-D8DB-722C-C3C3-3E9B6A1A88A3}"/>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292D75-6FA5-9410-B23F-9865695047E9}"/>
              </a:ext>
            </a:extLst>
          </p:cNvPr>
          <p:cNvSpPr>
            <a:spLocks noGrp="1"/>
          </p:cNvSpPr>
          <p:nvPr>
            <p:ph type="title"/>
          </p:nvPr>
        </p:nvSpPr>
        <p:spPr>
          <a:xfrm>
            <a:off x="630935" y="639520"/>
            <a:ext cx="3770583" cy="1719072"/>
          </a:xfrm>
        </p:spPr>
        <p:txBody>
          <a:bodyPr anchor="b">
            <a:normAutofit fontScale="90000"/>
          </a:bodyPr>
          <a:lstStyle/>
          <a:p>
            <a:r>
              <a:rPr lang="en-US" sz="3400" dirty="0"/>
              <a:t>Planet’s dayside is too hot for a very thick and/or very reflective atmosphere</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38B453-7BD4-C814-5B16-F036A36488F6}"/>
              </a:ext>
            </a:extLst>
          </p:cNvPr>
          <p:cNvSpPr>
            <a:spLocks noGrp="1"/>
          </p:cNvSpPr>
          <p:nvPr>
            <p:ph idx="1"/>
          </p:nvPr>
        </p:nvSpPr>
        <p:spPr>
          <a:xfrm>
            <a:off x="630936" y="2807208"/>
            <a:ext cx="3615600" cy="3410712"/>
          </a:xfrm>
        </p:spPr>
        <p:txBody>
          <a:bodyPr anchor="t">
            <a:normAutofit/>
          </a:bodyPr>
          <a:lstStyle/>
          <a:p>
            <a:r>
              <a:rPr lang="en-US" sz="2200" dirty="0"/>
              <a:t>Energy balance perspective</a:t>
            </a:r>
          </a:p>
        </p:txBody>
      </p:sp>
      <p:sp>
        <p:nvSpPr>
          <p:cNvPr id="9" name="TextBox 8">
            <a:extLst>
              <a:ext uri="{FF2B5EF4-FFF2-40B4-BE49-F238E27FC236}">
                <a16:creationId xmlns:a16="http://schemas.microsoft.com/office/drawing/2014/main" id="{2DB7DC23-CC10-CAA6-BFC5-DE8CDD72EF18}"/>
              </a:ext>
            </a:extLst>
          </p:cNvPr>
          <p:cNvSpPr txBox="1"/>
          <p:nvPr/>
        </p:nvSpPr>
        <p:spPr>
          <a:xfrm>
            <a:off x="643278" y="3223301"/>
            <a:ext cx="3615600" cy="923330"/>
          </a:xfrm>
          <a:prstGeom prst="rect">
            <a:avLst/>
          </a:prstGeom>
          <a:noFill/>
        </p:spPr>
        <p:txBody>
          <a:bodyPr wrap="square">
            <a:spAutoFit/>
          </a:bodyPr>
          <a:lstStyle/>
          <a:p>
            <a:pPr marL="742950" lvl="1" indent="-285750">
              <a:buFont typeface="Arial" panose="020B0604020202020204" pitchFamily="34" charset="0"/>
              <a:buChar char="•"/>
            </a:pPr>
            <a:r>
              <a:rPr lang="en-US" sz="1800" dirty="0"/>
              <a:t>Venus-like is ruled out at 7σ.</a:t>
            </a:r>
          </a:p>
          <a:p>
            <a:pPr marL="742950" lvl="1" indent="-285750">
              <a:buFont typeface="Arial" panose="020B0604020202020204" pitchFamily="34" charset="0"/>
              <a:buChar char="•"/>
            </a:pPr>
            <a:r>
              <a:rPr lang="en-US" sz="1800" dirty="0"/>
              <a:t>Earth-like and Titan-like are still allowed within 1.6σ.</a:t>
            </a:r>
          </a:p>
        </p:txBody>
      </p:sp>
      <p:pic>
        <p:nvPicPr>
          <p:cNvPr id="11" name="Picture 10">
            <a:extLst>
              <a:ext uri="{FF2B5EF4-FFF2-40B4-BE49-F238E27FC236}">
                <a16:creationId xmlns:a16="http://schemas.microsoft.com/office/drawing/2014/main" id="{461BCFAF-C98F-A3A0-6BEB-F7F906F2AA44}"/>
              </a:ext>
            </a:extLst>
          </p:cNvPr>
          <p:cNvPicPr>
            <a:picLocks noChangeAspect="1"/>
          </p:cNvPicPr>
          <p:nvPr/>
        </p:nvPicPr>
        <p:blipFill>
          <a:blip r:embed="rId4"/>
          <a:stretch>
            <a:fillRect/>
          </a:stretch>
        </p:blipFill>
        <p:spPr>
          <a:xfrm>
            <a:off x="4855814" y="177482"/>
            <a:ext cx="6692908" cy="6020929"/>
          </a:xfrm>
          <a:prstGeom prst="rect">
            <a:avLst/>
          </a:prstGeom>
        </p:spPr>
      </p:pic>
      <p:pic>
        <p:nvPicPr>
          <p:cNvPr id="15" name="Picture 14">
            <a:extLst>
              <a:ext uri="{FF2B5EF4-FFF2-40B4-BE49-F238E27FC236}">
                <a16:creationId xmlns:a16="http://schemas.microsoft.com/office/drawing/2014/main" id="{3BDC003B-D416-A1B2-6C05-EB460E7D8FF7}"/>
              </a:ext>
            </a:extLst>
          </p:cNvPr>
          <p:cNvPicPr>
            <a:picLocks noChangeAspect="1"/>
          </p:cNvPicPr>
          <p:nvPr/>
        </p:nvPicPr>
        <p:blipFill>
          <a:blip r:embed="rId5"/>
          <a:stretch>
            <a:fillRect/>
          </a:stretch>
        </p:blipFill>
        <p:spPr>
          <a:xfrm>
            <a:off x="4855814" y="177482"/>
            <a:ext cx="6692908" cy="6020929"/>
          </a:xfrm>
          <a:prstGeom prst="rect">
            <a:avLst/>
          </a:prstGeom>
        </p:spPr>
      </p:pic>
      <p:pic>
        <p:nvPicPr>
          <p:cNvPr id="17" name="Picture 16">
            <a:extLst>
              <a:ext uri="{FF2B5EF4-FFF2-40B4-BE49-F238E27FC236}">
                <a16:creationId xmlns:a16="http://schemas.microsoft.com/office/drawing/2014/main" id="{2ABF0C09-0494-2566-4319-D4F6B211EE29}"/>
              </a:ext>
            </a:extLst>
          </p:cNvPr>
          <p:cNvPicPr>
            <a:picLocks noChangeAspect="1"/>
          </p:cNvPicPr>
          <p:nvPr/>
        </p:nvPicPr>
        <p:blipFill>
          <a:blip r:embed="rId6"/>
          <a:stretch>
            <a:fillRect/>
          </a:stretch>
        </p:blipFill>
        <p:spPr>
          <a:xfrm>
            <a:off x="4855814" y="177482"/>
            <a:ext cx="6692908" cy="6020929"/>
          </a:xfrm>
          <a:prstGeom prst="rect">
            <a:avLst/>
          </a:prstGeom>
        </p:spPr>
      </p:pic>
      <p:sp>
        <p:nvSpPr>
          <p:cNvPr id="19" name="TextBox 18">
            <a:extLst>
              <a:ext uri="{FF2B5EF4-FFF2-40B4-BE49-F238E27FC236}">
                <a16:creationId xmlns:a16="http://schemas.microsoft.com/office/drawing/2014/main" id="{A9113D2B-AB3C-F5AE-988E-6F4A949002CE}"/>
              </a:ext>
            </a:extLst>
          </p:cNvPr>
          <p:cNvSpPr txBox="1"/>
          <p:nvPr/>
        </p:nvSpPr>
        <p:spPr>
          <a:xfrm>
            <a:off x="4401518" y="5897342"/>
            <a:ext cx="6098582" cy="369332"/>
          </a:xfrm>
          <a:prstGeom prst="rect">
            <a:avLst/>
          </a:prstGeom>
          <a:noFill/>
        </p:spPr>
        <p:txBody>
          <a:bodyPr wrap="square">
            <a:spAutoFit/>
          </a:bodyPr>
          <a:lstStyle/>
          <a:p>
            <a:pPr lvl="1"/>
            <a:r>
              <a:rPr lang="en-US" sz="1800" dirty="0">
                <a:solidFill>
                  <a:schemeClr val="bg1"/>
                </a:solidFill>
              </a:rPr>
              <a:t>R = 0.952 ± 0.057</a:t>
            </a:r>
          </a:p>
        </p:txBody>
      </p:sp>
      <p:sp>
        <p:nvSpPr>
          <p:cNvPr id="23" name="TextBox 22">
            <a:extLst>
              <a:ext uri="{FF2B5EF4-FFF2-40B4-BE49-F238E27FC236}">
                <a16:creationId xmlns:a16="http://schemas.microsoft.com/office/drawing/2014/main" id="{3E4F5337-250A-66E1-273A-5F2CB5696609}"/>
              </a:ext>
            </a:extLst>
          </p:cNvPr>
          <p:cNvSpPr txBox="1"/>
          <p:nvPr/>
        </p:nvSpPr>
        <p:spPr>
          <a:xfrm>
            <a:off x="9031302" y="5869658"/>
            <a:ext cx="2607252" cy="369332"/>
          </a:xfrm>
          <a:prstGeom prst="rect">
            <a:avLst/>
          </a:prstGeom>
          <a:noFill/>
        </p:spPr>
        <p:txBody>
          <a:bodyPr wrap="none" rtlCol="0">
            <a:spAutoFit/>
          </a:bodyPr>
          <a:lstStyle/>
          <a:p>
            <a:r>
              <a:rPr lang="en-US" dirty="0">
                <a:solidFill>
                  <a:schemeClr val="bg1"/>
                </a:solidFill>
              </a:rPr>
              <a:t>Wachiraphan et al. (2025)</a:t>
            </a:r>
          </a:p>
        </p:txBody>
      </p:sp>
      <p:sp>
        <p:nvSpPr>
          <p:cNvPr id="24" name="TextBox 23">
            <a:extLst>
              <a:ext uri="{FF2B5EF4-FFF2-40B4-BE49-F238E27FC236}">
                <a16:creationId xmlns:a16="http://schemas.microsoft.com/office/drawing/2014/main" id="{F800368A-970F-EEA8-C24D-1784BD5F6252}"/>
              </a:ext>
            </a:extLst>
          </p:cNvPr>
          <p:cNvSpPr txBox="1"/>
          <p:nvPr/>
        </p:nvSpPr>
        <p:spPr>
          <a:xfrm>
            <a:off x="9017096" y="5635279"/>
            <a:ext cx="1708545" cy="369332"/>
          </a:xfrm>
          <a:prstGeom prst="rect">
            <a:avLst/>
          </a:prstGeom>
          <a:noFill/>
        </p:spPr>
        <p:txBody>
          <a:bodyPr wrap="none" rtlCol="0">
            <a:spAutoFit/>
          </a:bodyPr>
          <a:lstStyle/>
          <a:p>
            <a:r>
              <a:rPr lang="en-US" dirty="0">
                <a:solidFill>
                  <a:schemeClr val="bg1"/>
                </a:solidFill>
              </a:rPr>
              <a:t>Koll et al. (2022)</a:t>
            </a:r>
          </a:p>
        </p:txBody>
      </p:sp>
      <p:sp>
        <p:nvSpPr>
          <p:cNvPr id="26" name="Down Arrow 25">
            <a:extLst>
              <a:ext uri="{FF2B5EF4-FFF2-40B4-BE49-F238E27FC236}">
                <a16:creationId xmlns:a16="http://schemas.microsoft.com/office/drawing/2014/main" id="{B1610710-9D13-83B5-4DE7-F65BD4F66757}"/>
              </a:ext>
            </a:extLst>
          </p:cNvPr>
          <p:cNvSpPr/>
          <p:nvPr/>
        </p:nvSpPr>
        <p:spPr>
          <a:xfrm rot="10800000">
            <a:off x="9385852" y="960921"/>
            <a:ext cx="596348" cy="477078"/>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EACC6C54-66BB-D025-3040-FC133065DEBB}"/>
              </a:ext>
            </a:extLst>
          </p:cNvPr>
          <p:cNvSpPr/>
          <p:nvPr/>
        </p:nvSpPr>
        <p:spPr>
          <a:xfrm rot="10800000">
            <a:off x="7152635" y="2984762"/>
            <a:ext cx="596348" cy="477078"/>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F68469FC-0ADE-F545-9669-2A87EB421223}"/>
              </a:ext>
            </a:extLst>
          </p:cNvPr>
          <p:cNvSpPr/>
          <p:nvPr/>
        </p:nvSpPr>
        <p:spPr>
          <a:xfrm rot="5400000">
            <a:off x="7493878" y="4899867"/>
            <a:ext cx="596348" cy="477078"/>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15983C6-9D47-886F-958D-99EA4E7EEDEB}"/>
              </a:ext>
            </a:extLst>
          </p:cNvPr>
          <p:cNvSpPr/>
          <p:nvPr/>
        </p:nvSpPr>
        <p:spPr>
          <a:xfrm>
            <a:off x="8754187" y="156403"/>
            <a:ext cx="1485938" cy="2650805"/>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1860C8C3-2CF9-22BF-ECD6-44270043D3D9}"/>
              </a:ext>
            </a:extLst>
          </p:cNvPr>
          <p:cNvSpPr txBox="1"/>
          <p:nvPr/>
        </p:nvSpPr>
        <p:spPr>
          <a:xfrm rot="3133430">
            <a:off x="6190931" y="3114764"/>
            <a:ext cx="851002" cy="369332"/>
          </a:xfrm>
          <a:prstGeom prst="rect">
            <a:avLst/>
          </a:prstGeom>
          <a:noFill/>
        </p:spPr>
        <p:txBody>
          <a:bodyPr wrap="none" rtlCol="0">
            <a:spAutoFit/>
          </a:bodyPr>
          <a:lstStyle/>
          <a:p>
            <a:r>
              <a:rPr lang="en-US" dirty="0">
                <a:solidFill>
                  <a:srgbClr val="800080"/>
                </a:solidFill>
              </a:rPr>
              <a:t>Best-fit</a:t>
            </a:r>
          </a:p>
        </p:txBody>
      </p:sp>
      <p:sp>
        <p:nvSpPr>
          <p:cNvPr id="6" name="Slide Number Placeholder 10">
            <a:extLst>
              <a:ext uri="{FF2B5EF4-FFF2-40B4-BE49-F238E27FC236}">
                <a16:creationId xmlns:a16="http://schemas.microsoft.com/office/drawing/2014/main" id="{D99C13ED-34FF-D71D-ABCC-53E592B37DB2}"/>
              </a:ext>
            </a:extLst>
          </p:cNvPr>
          <p:cNvSpPr txBox="1">
            <a:spLocks/>
          </p:cNvSpPr>
          <p:nvPr/>
        </p:nvSpPr>
        <p:spPr>
          <a:xfrm>
            <a:off x="9376883" y="6394676"/>
            <a:ext cx="2743200" cy="365125"/>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a:spcAft>
                <a:spcPts val="600"/>
              </a:spcAft>
            </a:pPr>
            <a:fld id="{DFDF98CC-160E-494C-8C3C-8CDC5FA257DE}" type="slidenum">
              <a:rPr lang="en-US" smtClean="0"/>
              <a:pPr algn="r" defTabSz="914400">
                <a:spcAft>
                  <a:spcPts val="600"/>
                </a:spcAft>
              </a:pPr>
              <a:t>36</a:t>
            </a:fld>
            <a:endParaRPr lang="en-US" dirty="0"/>
          </a:p>
        </p:txBody>
      </p:sp>
      <p:sp>
        <p:nvSpPr>
          <p:cNvPr id="7" name="Rounded Rectangle 6">
            <a:extLst>
              <a:ext uri="{FF2B5EF4-FFF2-40B4-BE49-F238E27FC236}">
                <a16:creationId xmlns:a16="http://schemas.microsoft.com/office/drawing/2014/main" id="{916DB8D7-FF42-C272-27EF-D707D2C7A7CF}"/>
              </a:ext>
            </a:extLst>
          </p:cNvPr>
          <p:cNvSpPr/>
          <p:nvPr/>
        </p:nvSpPr>
        <p:spPr>
          <a:xfrm>
            <a:off x="10655351" y="77865"/>
            <a:ext cx="1464732" cy="365125"/>
          </a:xfrm>
          <a:prstGeom prst="roundRect">
            <a:avLst/>
          </a:prstGeom>
          <a:noFill/>
          <a:ln w="38100">
            <a:solidFill>
              <a:schemeClr val="accent6">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92D050">
                    <a:alpha val="50000"/>
                  </a:srgbClr>
                </a:solidFill>
              </a:rPr>
              <a:t>Results</a:t>
            </a:r>
          </a:p>
        </p:txBody>
      </p:sp>
      <p:sp>
        <p:nvSpPr>
          <p:cNvPr id="8" name="Footer Placeholder 2">
            <a:extLst>
              <a:ext uri="{FF2B5EF4-FFF2-40B4-BE49-F238E27FC236}">
                <a16:creationId xmlns:a16="http://schemas.microsoft.com/office/drawing/2014/main" id="{22E105DB-DD4B-EB72-733E-CF1A987813D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Tree>
    <p:extLst>
      <p:ext uri="{BB962C8B-B14F-4D97-AF65-F5344CB8AC3E}">
        <p14:creationId xmlns:p14="http://schemas.microsoft.com/office/powerpoint/2010/main" val="411733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6" grpId="0" animBg="1"/>
      <p:bldP spid="27" grpId="0" animBg="1"/>
      <p:bldP spid="28" grpId="0" animBg="1"/>
      <p:bldP spid="29" grpId="0" animBg="1"/>
      <p:bldP spid="30" grpId="0"/>
    </p:bldLst>
  </p:timing>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B40B6-4DB1-B865-7AD4-CB8B9BC5EC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BCD87E-3373-CBA8-6E60-97DFEDC7ECD5}"/>
              </a:ext>
            </a:extLst>
          </p:cNvPr>
          <p:cNvSpPr>
            <a:spLocks noGrp="1"/>
          </p:cNvSpPr>
          <p:nvPr>
            <p:ph type="title"/>
          </p:nvPr>
        </p:nvSpPr>
        <p:spPr/>
        <p:txBody>
          <a:bodyPr/>
          <a:lstStyle/>
          <a:p>
            <a:r>
              <a:rPr lang="en-US" dirty="0"/>
              <a:t>Conclusion &amp; Next step for LTT 1445A b</a:t>
            </a:r>
          </a:p>
        </p:txBody>
      </p:sp>
      <p:sp>
        <p:nvSpPr>
          <p:cNvPr id="3" name="Content Placeholder 2">
            <a:extLst>
              <a:ext uri="{FF2B5EF4-FFF2-40B4-BE49-F238E27FC236}">
                <a16:creationId xmlns:a16="http://schemas.microsoft.com/office/drawing/2014/main" id="{5A6BA2FB-15D8-4F64-3700-B7CAEFB18CDF}"/>
              </a:ext>
            </a:extLst>
          </p:cNvPr>
          <p:cNvSpPr>
            <a:spLocks noGrp="1"/>
          </p:cNvSpPr>
          <p:nvPr>
            <p:ph idx="1"/>
          </p:nvPr>
        </p:nvSpPr>
        <p:spPr/>
        <p:txBody>
          <a:bodyPr/>
          <a:lstStyle/>
          <a:p>
            <a:r>
              <a:rPr lang="en-US" dirty="0"/>
              <a:t>Both energy balance and forward model disfavor a thick 100 bar CO</a:t>
            </a:r>
            <a:r>
              <a:rPr lang="en-US" baseline="-25000" dirty="0"/>
              <a:t>2</a:t>
            </a:r>
            <a:r>
              <a:rPr lang="en-US" dirty="0"/>
              <a:t> atmosphere (Venus-like)</a:t>
            </a:r>
          </a:p>
          <a:p>
            <a:r>
              <a:rPr lang="en-US" dirty="0"/>
              <a:t>A moderately thin (&lt;1 bar) atmosphere is still allowed.</a:t>
            </a:r>
          </a:p>
          <a:p>
            <a:r>
              <a:rPr lang="en-US" dirty="0"/>
              <a:t>Further investigation at CO</a:t>
            </a:r>
            <a:r>
              <a:rPr lang="en-US" baseline="-25000" dirty="0"/>
              <a:t>2</a:t>
            </a:r>
            <a:r>
              <a:rPr lang="en-US" dirty="0"/>
              <a:t> absorption band (15 </a:t>
            </a:r>
            <a:r>
              <a:rPr lang="el-GR" dirty="0"/>
              <a:t>μ</a:t>
            </a:r>
            <a:r>
              <a:rPr lang="en-US" dirty="0"/>
              <a:t>m) is needed to rule out a thinner CO</a:t>
            </a:r>
            <a:r>
              <a:rPr lang="en-US" baseline="-25000" dirty="0"/>
              <a:t>2</a:t>
            </a:r>
            <a:r>
              <a:rPr lang="en-US" dirty="0"/>
              <a:t>-rich atmosphere.</a:t>
            </a:r>
          </a:p>
          <a:p>
            <a:r>
              <a:rPr lang="en-US" dirty="0"/>
              <a:t>JWST transits of the system can vastly improve the </a:t>
            </a:r>
            <a:br>
              <a:rPr lang="en-US" dirty="0"/>
            </a:br>
            <a:r>
              <a:rPr lang="en-US" dirty="0"/>
              <a:t>system’s parameters and constrain the results more.</a:t>
            </a:r>
          </a:p>
        </p:txBody>
      </p:sp>
      <p:sp>
        <p:nvSpPr>
          <p:cNvPr id="7" name="TextBox 6">
            <a:extLst>
              <a:ext uri="{FF2B5EF4-FFF2-40B4-BE49-F238E27FC236}">
                <a16:creationId xmlns:a16="http://schemas.microsoft.com/office/drawing/2014/main" id="{F8BA7843-61A2-C664-96A4-0C6E7C89F52E}"/>
              </a:ext>
            </a:extLst>
          </p:cNvPr>
          <p:cNvSpPr txBox="1"/>
          <p:nvPr/>
        </p:nvSpPr>
        <p:spPr>
          <a:xfrm>
            <a:off x="8618711" y="6427723"/>
            <a:ext cx="3275897" cy="369332"/>
          </a:xfrm>
          <a:prstGeom prst="rect">
            <a:avLst/>
          </a:prstGeom>
          <a:noFill/>
        </p:spPr>
        <p:txBody>
          <a:bodyPr wrap="none" rtlCol="0">
            <a:spAutoFit/>
          </a:bodyPr>
          <a:lstStyle/>
          <a:p>
            <a:r>
              <a:rPr lang="en-US" dirty="0"/>
              <a:t>DOI: 10.3847/1538-3881/adc990</a:t>
            </a:r>
            <a:endParaRPr lang="en-US" i="0" dirty="0">
              <a:effectLst/>
            </a:endParaRPr>
          </a:p>
        </p:txBody>
      </p:sp>
      <p:sp>
        <p:nvSpPr>
          <p:cNvPr id="4" name="Slide Number Placeholder 10">
            <a:extLst>
              <a:ext uri="{FF2B5EF4-FFF2-40B4-BE49-F238E27FC236}">
                <a16:creationId xmlns:a16="http://schemas.microsoft.com/office/drawing/2014/main" id="{670FC452-9396-6854-D4EC-72D556AACAA4}"/>
              </a:ext>
            </a:extLst>
          </p:cNvPr>
          <p:cNvSpPr txBox="1">
            <a:spLocks/>
          </p:cNvSpPr>
          <p:nvPr/>
        </p:nvSpPr>
        <p:spPr>
          <a:xfrm>
            <a:off x="9376883" y="6394676"/>
            <a:ext cx="2743200" cy="365125"/>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a:spcAft>
                <a:spcPts val="600"/>
              </a:spcAft>
            </a:pPr>
            <a:fld id="{DFDF98CC-160E-494C-8C3C-8CDC5FA257DE}" type="slidenum">
              <a:rPr lang="en-US" smtClean="0"/>
              <a:pPr algn="r" defTabSz="914400">
                <a:spcAft>
                  <a:spcPts val="600"/>
                </a:spcAft>
              </a:pPr>
              <a:t>37</a:t>
            </a:fld>
            <a:endParaRPr lang="en-US" dirty="0"/>
          </a:p>
        </p:txBody>
      </p:sp>
      <p:sp>
        <p:nvSpPr>
          <p:cNvPr id="6" name="Footer Placeholder 2">
            <a:extLst>
              <a:ext uri="{FF2B5EF4-FFF2-40B4-BE49-F238E27FC236}">
                <a16:creationId xmlns:a16="http://schemas.microsoft.com/office/drawing/2014/main" id="{8B36B0F7-B4F4-17CE-2F30-FAC7A862861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pic>
        <p:nvPicPr>
          <p:cNvPr id="2050" name="Picture 2" descr="QR Code Image">
            <a:extLst>
              <a:ext uri="{FF2B5EF4-FFF2-40B4-BE49-F238E27FC236}">
                <a16:creationId xmlns:a16="http://schemas.microsoft.com/office/drawing/2014/main" id="{7DE120E0-F504-2B6C-FD36-76E32A66F7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2950" y="4243782"/>
            <a:ext cx="2167417" cy="2167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229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A25B0-3F26-FEBE-EFF6-7EFF37AFEC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87F4A3-FBA9-4541-A6EA-3E44F17B0178}"/>
              </a:ext>
            </a:extLst>
          </p:cNvPr>
          <p:cNvSpPr>
            <a:spLocks noGrp="1"/>
          </p:cNvSpPr>
          <p:nvPr>
            <p:ph type="title"/>
          </p:nvPr>
        </p:nvSpPr>
        <p:spPr/>
        <p:txBody>
          <a:bodyPr/>
          <a:lstStyle/>
          <a:p>
            <a:r>
              <a:rPr lang="en-US" dirty="0"/>
              <a:t>Dayside thermal emission of Solar System planets</a:t>
            </a:r>
          </a:p>
        </p:txBody>
      </p:sp>
      <p:sp>
        <p:nvSpPr>
          <p:cNvPr id="4" name="Slide Number Placeholder 10">
            <a:extLst>
              <a:ext uri="{FF2B5EF4-FFF2-40B4-BE49-F238E27FC236}">
                <a16:creationId xmlns:a16="http://schemas.microsoft.com/office/drawing/2014/main" id="{72ACCCB4-BE5C-F31B-A127-8A99FFA9BAE4}"/>
              </a:ext>
            </a:extLst>
          </p:cNvPr>
          <p:cNvSpPr txBox="1">
            <a:spLocks/>
          </p:cNvSpPr>
          <p:nvPr/>
        </p:nvSpPr>
        <p:spPr>
          <a:xfrm>
            <a:off x="9376883" y="6394676"/>
            <a:ext cx="2743200" cy="365125"/>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a:spcAft>
                <a:spcPts val="600"/>
              </a:spcAft>
            </a:pPr>
            <a:fld id="{DFDF98CC-160E-494C-8C3C-8CDC5FA257DE}" type="slidenum">
              <a:rPr lang="en-US" smtClean="0"/>
              <a:pPr algn="r" defTabSz="914400">
                <a:spcAft>
                  <a:spcPts val="600"/>
                </a:spcAft>
              </a:pPr>
              <a:t>38</a:t>
            </a:fld>
            <a:endParaRPr lang="en-US" dirty="0"/>
          </a:p>
        </p:txBody>
      </p:sp>
      <p:sp>
        <p:nvSpPr>
          <p:cNvPr id="6" name="Footer Placeholder 2">
            <a:extLst>
              <a:ext uri="{FF2B5EF4-FFF2-40B4-BE49-F238E27FC236}">
                <a16:creationId xmlns:a16="http://schemas.microsoft.com/office/drawing/2014/main" id="{27949931-EDD7-344C-175C-ECF6196AA05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
        <p:nvSpPr>
          <p:cNvPr id="8" name="Content Placeholder 7">
            <a:extLst>
              <a:ext uri="{FF2B5EF4-FFF2-40B4-BE49-F238E27FC236}">
                <a16:creationId xmlns:a16="http://schemas.microsoft.com/office/drawing/2014/main" id="{40FACEC6-659A-494F-3875-03CDA21C7329}"/>
              </a:ext>
            </a:extLst>
          </p:cNvPr>
          <p:cNvSpPr>
            <a:spLocks noGrp="1"/>
          </p:cNvSpPr>
          <p:nvPr>
            <p:ph idx="1"/>
          </p:nvPr>
        </p:nvSpPr>
        <p:spPr/>
        <p:txBody>
          <a:bodyPr/>
          <a:lstStyle/>
          <a:p>
            <a:r>
              <a:rPr lang="en-US" dirty="0"/>
              <a:t>Rocky Worlds DDT will provide</a:t>
            </a:r>
            <a:br>
              <a:rPr lang="en-US" dirty="0"/>
            </a:br>
            <a:r>
              <a:rPr lang="en-US" dirty="0"/>
              <a:t>spectra of rocky exoplanets at 15 </a:t>
            </a:r>
            <a:r>
              <a:rPr lang="en-US" sz="2800" b="1" dirty="0" err="1"/>
              <a:t>μm</a:t>
            </a:r>
            <a:endParaRPr lang="en-US" sz="2800" b="1" dirty="0"/>
          </a:p>
          <a:p>
            <a:endParaRPr lang="en-US" dirty="0"/>
          </a:p>
          <a:p>
            <a:endParaRPr lang="en-US" dirty="0"/>
          </a:p>
        </p:txBody>
      </p:sp>
      <p:sp>
        <p:nvSpPr>
          <p:cNvPr id="10" name="TextBox 9">
            <a:extLst>
              <a:ext uri="{FF2B5EF4-FFF2-40B4-BE49-F238E27FC236}">
                <a16:creationId xmlns:a16="http://schemas.microsoft.com/office/drawing/2014/main" id="{B5FDF026-22AB-CB88-2E35-036D3BC5133F}"/>
              </a:ext>
            </a:extLst>
          </p:cNvPr>
          <p:cNvSpPr txBox="1"/>
          <p:nvPr/>
        </p:nvSpPr>
        <p:spPr>
          <a:xfrm>
            <a:off x="6513008" y="6151398"/>
            <a:ext cx="2252133" cy="307777"/>
          </a:xfrm>
          <a:prstGeom prst="rect">
            <a:avLst/>
          </a:prstGeom>
          <a:noFill/>
        </p:spPr>
        <p:txBody>
          <a:bodyPr wrap="square" rtlCol="0">
            <a:spAutoFit/>
          </a:bodyPr>
          <a:lstStyle/>
          <a:p>
            <a:r>
              <a:rPr lang="en-US" sz="1400" dirty="0">
                <a:solidFill>
                  <a:schemeClr val="bg1"/>
                </a:solidFill>
              </a:rPr>
              <a:t>Wachiraphan et al. (2025)</a:t>
            </a:r>
          </a:p>
        </p:txBody>
      </p:sp>
      <p:sp>
        <p:nvSpPr>
          <p:cNvPr id="13" name="TextBox 12">
            <a:extLst>
              <a:ext uri="{FF2B5EF4-FFF2-40B4-BE49-F238E27FC236}">
                <a16:creationId xmlns:a16="http://schemas.microsoft.com/office/drawing/2014/main" id="{FFB23EF0-81B8-B513-E6B8-A3801FD8984C}"/>
              </a:ext>
            </a:extLst>
          </p:cNvPr>
          <p:cNvSpPr txBox="1"/>
          <p:nvPr/>
        </p:nvSpPr>
        <p:spPr>
          <a:xfrm>
            <a:off x="1505250" y="3565628"/>
            <a:ext cx="4395227" cy="954107"/>
          </a:xfrm>
          <a:prstGeom prst="rect">
            <a:avLst/>
          </a:prstGeom>
          <a:noFill/>
          <a:ln w="19050">
            <a:solidFill>
              <a:schemeClr val="accent2"/>
            </a:solidFill>
          </a:ln>
        </p:spPr>
        <p:txBody>
          <a:bodyPr wrap="square">
            <a:spAutoFit/>
          </a:bodyPr>
          <a:lstStyle/>
          <a:p>
            <a:pPr algn="ctr"/>
            <a:r>
              <a:rPr lang="en-US" sz="2800" b="1" dirty="0"/>
              <a:t>What do Solar system planets look like at 15 </a:t>
            </a:r>
            <a:r>
              <a:rPr lang="en-US" sz="2800" b="1" dirty="0" err="1"/>
              <a:t>μm</a:t>
            </a:r>
            <a:endParaRPr lang="en-US" sz="2800" b="1" dirty="0"/>
          </a:p>
        </p:txBody>
      </p:sp>
      <p:sp>
        <p:nvSpPr>
          <p:cNvPr id="16" name="TextBox 15">
            <a:extLst>
              <a:ext uri="{FF2B5EF4-FFF2-40B4-BE49-F238E27FC236}">
                <a16:creationId xmlns:a16="http://schemas.microsoft.com/office/drawing/2014/main" id="{9488ED0F-713C-0ECE-B1AE-45744EBD770F}"/>
              </a:ext>
            </a:extLst>
          </p:cNvPr>
          <p:cNvSpPr txBox="1"/>
          <p:nvPr/>
        </p:nvSpPr>
        <p:spPr>
          <a:xfrm>
            <a:off x="6567527" y="3350185"/>
            <a:ext cx="4395227" cy="1384995"/>
          </a:xfrm>
          <a:prstGeom prst="rect">
            <a:avLst/>
          </a:prstGeom>
          <a:noFill/>
          <a:ln w="19050">
            <a:solidFill>
              <a:srgbClr val="C00000"/>
            </a:solidFill>
          </a:ln>
        </p:spPr>
        <p:txBody>
          <a:bodyPr wrap="square">
            <a:spAutoFit/>
          </a:bodyPr>
          <a:lstStyle/>
          <a:p>
            <a:pPr algn="ctr"/>
            <a:r>
              <a:rPr lang="en-US" sz="2800" b="1" dirty="0"/>
              <a:t>We will construct reference dayside emission spectra of Solar system planets</a:t>
            </a:r>
          </a:p>
        </p:txBody>
      </p:sp>
    </p:spTree>
    <p:extLst>
      <p:ext uri="{BB962C8B-B14F-4D97-AF65-F5344CB8AC3E}">
        <p14:creationId xmlns:p14="http://schemas.microsoft.com/office/powerpoint/2010/main" val="245431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7C3D9-410C-C9CD-6927-BB246AC9AB1F}"/>
            </a:ext>
          </a:extLst>
        </p:cNvPr>
        <p:cNvGrpSpPr/>
        <p:nvPr/>
      </p:nvGrpSpPr>
      <p:grpSpPr>
        <a:xfrm>
          <a:off x="0" y="0"/>
          <a:ext cx="0" cy="0"/>
          <a:chOff x="0" y="0"/>
          <a:chExt cx="0" cy="0"/>
        </a:xfrm>
      </p:grpSpPr>
      <p:sp>
        <p:nvSpPr>
          <p:cNvPr id="4" name="Slide Number Placeholder 10">
            <a:extLst>
              <a:ext uri="{FF2B5EF4-FFF2-40B4-BE49-F238E27FC236}">
                <a16:creationId xmlns:a16="http://schemas.microsoft.com/office/drawing/2014/main" id="{154400EC-34D3-8196-29AD-3846002F4DED}"/>
              </a:ext>
            </a:extLst>
          </p:cNvPr>
          <p:cNvSpPr txBox="1">
            <a:spLocks/>
          </p:cNvSpPr>
          <p:nvPr/>
        </p:nvSpPr>
        <p:spPr>
          <a:xfrm>
            <a:off x="9376883" y="6394676"/>
            <a:ext cx="2743200" cy="365125"/>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a:spcAft>
                <a:spcPts val="600"/>
              </a:spcAft>
            </a:pPr>
            <a:fld id="{DFDF98CC-160E-494C-8C3C-8CDC5FA257DE}" type="slidenum">
              <a:rPr lang="en-US" smtClean="0"/>
              <a:pPr algn="r" defTabSz="914400">
                <a:spcAft>
                  <a:spcPts val="600"/>
                </a:spcAft>
              </a:pPr>
              <a:t>39</a:t>
            </a:fld>
            <a:endParaRPr lang="en-US" dirty="0"/>
          </a:p>
        </p:txBody>
      </p:sp>
      <p:sp>
        <p:nvSpPr>
          <p:cNvPr id="6" name="Footer Placeholder 2">
            <a:extLst>
              <a:ext uri="{FF2B5EF4-FFF2-40B4-BE49-F238E27FC236}">
                <a16:creationId xmlns:a16="http://schemas.microsoft.com/office/drawing/2014/main" id="{89F359AD-7846-5141-8DC9-C52ED1CA4E6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pic>
        <p:nvPicPr>
          <p:cNvPr id="7" name="Picture 6">
            <a:extLst>
              <a:ext uri="{FF2B5EF4-FFF2-40B4-BE49-F238E27FC236}">
                <a16:creationId xmlns:a16="http://schemas.microsoft.com/office/drawing/2014/main" id="{52A1772F-7584-5ADB-F3BF-9AF97BFF6992}"/>
              </a:ext>
            </a:extLst>
          </p:cNvPr>
          <p:cNvPicPr>
            <a:picLocks noChangeAspect="1"/>
          </p:cNvPicPr>
          <p:nvPr/>
        </p:nvPicPr>
        <p:blipFill>
          <a:blip r:embed="rId3"/>
          <a:srcRect r="14584"/>
          <a:stretch/>
        </p:blipFill>
        <p:spPr>
          <a:xfrm>
            <a:off x="6555885" y="1231658"/>
            <a:ext cx="4114800" cy="5025931"/>
          </a:xfrm>
          <a:prstGeom prst="rect">
            <a:avLst/>
          </a:prstGeom>
        </p:spPr>
      </p:pic>
      <p:pic>
        <p:nvPicPr>
          <p:cNvPr id="11" name="Picture 10">
            <a:extLst>
              <a:ext uri="{FF2B5EF4-FFF2-40B4-BE49-F238E27FC236}">
                <a16:creationId xmlns:a16="http://schemas.microsoft.com/office/drawing/2014/main" id="{243D98BD-FF38-09E9-1FD9-98CEDCC55CE9}"/>
              </a:ext>
            </a:extLst>
          </p:cNvPr>
          <p:cNvPicPr>
            <a:picLocks noChangeAspect="1"/>
          </p:cNvPicPr>
          <p:nvPr/>
        </p:nvPicPr>
        <p:blipFill>
          <a:blip r:embed="rId3"/>
          <a:srcRect l="85255" t="51279"/>
          <a:stretch/>
        </p:blipFill>
        <p:spPr>
          <a:xfrm>
            <a:off x="10670685" y="2006745"/>
            <a:ext cx="878240" cy="3027537"/>
          </a:xfrm>
          <a:prstGeom prst="rect">
            <a:avLst/>
          </a:prstGeom>
        </p:spPr>
      </p:pic>
      <p:pic>
        <p:nvPicPr>
          <p:cNvPr id="14" name="Picture 13">
            <a:extLst>
              <a:ext uri="{FF2B5EF4-FFF2-40B4-BE49-F238E27FC236}">
                <a16:creationId xmlns:a16="http://schemas.microsoft.com/office/drawing/2014/main" id="{008436FD-6109-2F00-11E9-4DBDBAF451E6}"/>
              </a:ext>
            </a:extLst>
          </p:cNvPr>
          <p:cNvPicPr>
            <a:picLocks noChangeAspect="1"/>
          </p:cNvPicPr>
          <p:nvPr/>
        </p:nvPicPr>
        <p:blipFill>
          <a:blip r:embed="rId4"/>
          <a:stretch>
            <a:fillRect/>
          </a:stretch>
        </p:blipFill>
        <p:spPr>
          <a:xfrm>
            <a:off x="2054715" y="1690688"/>
            <a:ext cx="4210618" cy="4566901"/>
          </a:xfrm>
          <a:prstGeom prst="rect">
            <a:avLst/>
          </a:prstGeom>
        </p:spPr>
      </p:pic>
      <p:sp>
        <p:nvSpPr>
          <p:cNvPr id="15" name="Rectangle 14">
            <a:extLst>
              <a:ext uri="{FF2B5EF4-FFF2-40B4-BE49-F238E27FC236}">
                <a16:creationId xmlns:a16="http://schemas.microsoft.com/office/drawing/2014/main" id="{D4592EF4-08CC-0A88-40F9-AB97515A6411}"/>
              </a:ext>
            </a:extLst>
          </p:cNvPr>
          <p:cNvSpPr/>
          <p:nvPr/>
        </p:nvSpPr>
        <p:spPr>
          <a:xfrm>
            <a:off x="7925573" y="1606208"/>
            <a:ext cx="1756296" cy="1749909"/>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B5E1DAFD-271E-F2DA-E217-A58F7848B3CA}"/>
              </a:ext>
            </a:extLst>
          </p:cNvPr>
          <p:cNvSpPr/>
          <p:nvPr/>
        </p:nvSpPr>
        <p:spPr>
          <a:xfrm>
            <a:off x="7105898" y="2154070"/>
            <a:ext cx="1348799" cy="369332"/>
          </a:xfrm>
          <a:prstGeom prst="roundRect">
            <a:avLst/>
          </a:prstGeom>
          <a:noFill/>
          <a:ln w="222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a:t>
            </a:r>
            <a:r>
              <a:rPr lang="en-US" sz="1400" baseline="-25000" dirty="0" err="1">
                <a:solidFill>
                  <a:schemeClr val="tx1"/>
                </a:solidFill>
              </a:rPr>
              <a:t>day,Moon</a:t>
            </a:r>
            <a:r>
              <a:rPr lang="en-US" sz="1400" dirty="0">
                <a:solidFill>
                  <a:schemeClr val="tx1"/>
                </a:solidFill>
              </a:rPr>
              <a:t> = 357 K</a:t>
            </a:r>
          </a:p>
        </p:txBody>
      </p:sp>
      <p:sp>
        <p:nvSpPr>
          <p:cNvPr id="17" name="Rectangle 16">
            <a:extLst>
              <a:ext uri="{FF2B5EF4-FFF2-40B4-BE49-F238E27FC236}">
                <a16:creationId xmlns:a16="http://schemas.microsoft.com/office/drawing/2014/main" id="{E186A440-FF00-664A-205D-21B83C8D8D92}"/>
              </a:ext>
            </a:extLst>
          </p:cNvPr>
          <p:cNvSpPr/>
          <p:nvPr/>
        </p:nvSpPr>
        <p:spPr>
          <a:xfrm>
            <a:off x="7925573" y="4128557"/>
            <a:ext cx="1756296" cy="1749909"/>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5523A7E6-4CFB-649B-8C5F-07E499219100}"/>
              </a:ext>
            </a:extLst>
          </p:cNvPr>
          <p:cNvSpPr/>
          <p:nvPr/>
        </p:nvSpPr>
        <p:spPr>
          <a:xfrm>
            <a:off x="9136655" y="4533561"/>
            <a:ext cx="1352292" cy="365899"/>
          </a:xfrm>
          <a:prstGeom prst="roundRect">
            <a:avLst/>
          </a:prstGeom>
          <a:noFill/>
          <a:ln w="222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rPr>
              <a:t>T</a:t>
            </a:r>
            <a:r>
              <a:rPr lang="en-US" sz="1400" baseline="-25000" dirty="0" err="1">
                <a:solidFill>
                  <a:schemeClr val="bg1"/>
                </a:solidFill>
              </a:rPr>
              <a:t>day,Earth</a:t>
            </a:r>
            <a:r>
              <a:rPr lang="en-US" sz="1400" dirty="0">
                <a:solidFill>
                  <a:schemeClr val="bg1"/>
                </a:solidFill>
              </a:rPr>
              <a:t> = 256 K</a:t>
            </a:r>
          </a:p>
        </p:txBody>
      </p:sp>
      <p:sp>
        <p:nvSpPr>
          <p:cNvPr id="19" name="TextBox 18">
            <a:extLst>
              <a:ext uri="{FF2B5EF4-FFF2-40B4-BE49-F238E27FC236}">
                <a16:creationId xmlns:a16="http://schemas.microsoft.com/office/drawing/2014/main" id="{266DD1C7-3F8C-F821-88BC-077FAA4278F7}"/>
              </a:ext>
            </a:extLst>
          </p:cNvPr>
          <p:cNvSpPr txBox="1"/>
          <p:nvPr/>
        </p:nvSpPr>
        <p:spPr>
          <a:xfrm>
            <a:off x="0" y="2646919"/>
            <a:ext cx="2054715" cy="738664"/>
          </a:xfrm>
          <a:prstGeom prst="rect">
            <a:avLst/>
          </a:prstGeom>
          <a:noFill/>
        </p:spPr>
        <p:txBody>
          <a:bodyPr wrap="square" rtlCol="0">
            <a:spAutoFit/>
          </a:bodyPr>
          <a:lstStyle/>
          <a:p>
            <a:r>
              <a:rPr lang="en-US" sz="1400" dirty="0"/>
              <a:t>Simulated disk-integrated spectra of Earth and Moon dayside</a:t>
            </a:r>
          </a:p>
        </p:txBody>
      </p:sp>
      <p:sp>
        <p:nvSpPr>
          <p:cNvPr id="23" name="Title 1">
            <a:extLst>
              <a:ext uri="{FF2B5EF4-FFF2-40B4-BE49-F238E27FC236}">
                <a16:creationId xmlns:a16="http://schemas.microsoft.com/office/drawing/2014/main" id="{4EDA9AF1-AB38-B51F-62CB-9BA787F4BC74}"/>
              </a:ext>
            </a:extLst>
          </p:cNvPr>
          <p:cNvSpPr>
            <a:spLocks noGrp="1"/>
          </p:cNvSpPr>
          <p:nvPr>
            <p:ph type="title"/>
          </p:nvPr>
        </p:nvSpPr>
        <p:spPr>
          <a:xfrm>
            <a:off x="838200" y="365125"/>
            <a:ext cx="10515600" cy="1325563"/>
          </a:xfrm>
        </p:spPr>
        <p:txBody>
          <a:bodyPr/>
          <a:lstStyle/>
          <a:p>
            <a:r>
              <a:rPr lang="en-US" dirty="0"/>
              <a:t>Dayside thermal emission of Solar System planets</a:t>
            </a:r>
          </a:p>
        </p:txBody>
      </p:sp>
    </p:spTree>
    <p:extLst>
      <p:ext uri="{BB962C8B-B14F-4D97-AF65-F5344CB8AC3E}">
        <p14:creationId xmlns:p14="http://schemas.microsoft.com/office/powerpoint/2010/main" val="166704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C71F0-BAFA-95AD-43B8-55177F0876F1}"/>
              </a:ext>
            </a:extLst>
          </p:cNvPr>
          <p:cNvSpPr>
            <a:spLocks noGrp="1"/>
          </p:cNvSpPr>
          <p:nvPr>
            <p:ph type="title"/>
          </p:nvPr>
        </p:nvSpPr>
        <p:spPr>
          <a:xfrm>
            <a:off x="838200" y="2002631"/>
            <a:ext cx="10515600" cy="2852737"/>
          </a:xfrm>
        </p:spPr>
        <p:txBody>
          <a:bodyPr anchor="ctr"/>
          <a:lstStyle/>
          <a:p>
            <a:pPr algn="ctr"/>
            <a:r>
              <a:rPr lang="en-US" dirty="0"/>
              <a:t>But rocky exoplanet is small!</a:t>
            </a:r>
          </a:p>
        </p:txBody>
      </p:sp>
      <p:sp>
        <p:nvSpPr>
          <p:cNvPr id="5" name="Slide Number Placeholder 4">
            <a:extLst>
              <a:ext uri="{FF2B5EF4-FFF2-40B4-BE49-F238E27FC236}">
                <a16:creationId xmlns:a16="http://schemas.microsoft.com/office/drawing/2014/main" id="{0CE88F47-16E7-AC24-E445-43597C638CE9}"/>
              </a:ext>
            </a:extLst>
          </p:cNvPr>
          <p:cNvSpPr>
            <a:spLocks noGrp="1"/>
          </p:cNvSpPr>
          <p:nvPr>
            <p:ph type="sldNum" sz="quarter" idx="12"/>
          </p:nvPr>
        </p:nvSpPr>
        <p:spPr/>
        <p:txBody>
          <a:bodyPr/>
          <a:lstStyle/>
          <a:p>
            <a:fld id="{DFDF98CC-160E-494C-8C3C-8CDC5FA257DE}" type="slidenum">
              <a:rPr lang="en-US" smtClean="0"/>
              <a:t>4</a:t>
            </a:fld>
            <a:endParaRPr lang="en-US"/>
          </a:p>
        </p:txBody>
      </p:sp>
      <p:sp>
        <p:nvSpPr>
          <p:cNvPr id="6" name="Footer Placeholder 2">
            <a:extLst>
              <a:ext uri="{FF2B5EF4-FFF2-40B4-BE49-F238E27FC236}">
                <a16:creationId xmlns:a16="http://schemas.microsoft.com/office/drawing/2014/main" id="{1820F1FF-BFAF-85DD-145D-F1D0F91DC66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Tree>
    <p:extLst>
      <p:ext uri="{BB962C8B-B14F-4D97-AF65-F5344CB8AC3E}">
        <p14:creationId xmlns:p14="http://schemas.microsoft.com/office/powerpoint/2010/main" val="3600628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08078-4685-C297-BA11-BF499DF139BC}"/>
            </a:ext>
          </a:extLst>
        </p:cNvPr>
        <p:cNvGrpSpPr/>
        <p:nvPr/>
      </p:nvGrpSpPr>
      <p:grpSpPr>
        <a:xfrm>
          <a:off x="0" y="0"/>
          <a:ext cx="0" cy="0"/>
          <a:chOff x="0" y="0"/>
          <a:chExt cx="0" cy="0"/>
        </a:xfrm>
      </p:grpSpPr>
      <p:sp>
        <p:nvSpPr>
          <p:cNvPr id="4" name="Slide Number Placeholder 10">
            <a:extLst>
              <a:ext uri="{FF2B5EF4-FFF2-40B4-BE49-F238E27FC236}">
                <a16:creationId xmlns:a16="http://schemas.microsoft.com/office/drawing/2014/main" id="{AE79AD4D-E6AA-788D-924A-D3FB6AC2F500}"/>
              </a:ext>
            </a:extLst>
          </p:cNvPr>
          <p:cNvSpPr txBox="1">
            <a:spLocks/>
          </p:cNvSpPr>
          <p:nvPr/>
        </p:nvSpPr>
        <p:spPr>
          <a:xfrm>
            <a:off x="9376883" y="6394676"/>
            <a:ext cx="2743200" cy="365125"/>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a:spcAft>
                <a:spcPts val="600"/>
              </a:spcAft>
            </a:pPr>
            <a:fld id="{DFDF98CC-160E-494C-8C3C-8CDC5FA257DE}" type="slidenum">
              <a:rPr lang="en-US" smtClean="0"/>
              <a:pPr algn="r" defTabSz="914400">
                <a:spcAft>
                  <a:spcPts val="600"/>
                </a:spcAft>
              </a:pPr>
              <a:t>40</a:t>
            </a:fld>
            <a:endParaRPr lang="en-US" dirty="0"/>
          </a:p>
        </p:txBody>
      </p:sp>
      <p:sp>
        <p:nvSpPr>
          <p:cNvPr id="6" name="Footer Placeholder 2">
            <a:extLst>
              <a:ext uri="{FF2B5EF4-FFF2-40B4-BE49-F238E27FC236}">
                <a16:creationId xmlns:a16="http://schemas.microsoft.com/office/drawing/2014/main" id="{833BA5DF-991A-E5B3-6C2E-B2CBACEADCA4}"/>
              </a:ext>
            </a:extLst>
          </p:cNvPr>
          <p:cNvSpPr>
            <a:spLocks noGrp="1"/>
          </p:cNvSpPr>
          <p:nvPr>
            <p:ph type="ftr" sz="quarter" idx="11"/>
          </p:nvPr>
        </p:nvSpPr>
        <p:spPr>
          <a:xfrm>
            <a:off x="4038600" y="6475618"/>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
        <p:nvSpPr>
          <p:cNvPr id="23" name="Title 1">
            <a:extLst>
              <a:ext uri="{FF2B5EF4-FFF2-40B4-BE49-F238E27FC236}">
                <a16:creationId xmlns:a16="http://schemas.microsoft.com/office/drawing/2014/main" id="{9B25B418-D682-1D1C-1916-8B3AC2AD0D99}"/>
              </a:ext>
            </a:extLst>
          </p:cNvPr>
          <p:cNvSpPr>
            <a:spLocks noGrp="1"/>
          </p:cNvSpPr>
          <p:nvPr>
            <p:ph type="title"/>
          </p:nvPr>
        </p:nvSpPr>
        <p:spPr>
          <a:xfrm>
            <a:off x="838200" y="365125"/>
            <a:ext cx="5676900" cy="1325563"/>
          </a:xfrm>
        </p:spPr>
        <p:txBody>
          <a:bodyPr>
            <a:normAutofit fontScale="90000"/>
          </a:bodyPr>
          <a:lstStyle/>
          <a:p>
            <a:r>
              <a:rPr lang="en-US" dirty="0"/>
              <a:t>Dayside thermal emission of Solar System planets</a:t>
            </a:r>
          </a:p>
        </p:txBody>
      </p:sp>
      <p:pic>
        <p:nvPicPr>
          <p:cNvPr id="2" name="earth_movie">
            <a:hlinkClick r:id="" action="ppaction://media"/>
            <a:extLst>
              <a:ext uri="{FF2B5EF4-FFF2-40B4-BE49-F238E27FC236}">
                <a16:creationId xmlns:a16="http://schemas.microsoft.com/office/drawing/2014/main" id="{A464F9ED-8A78-9E18-1618-03E01E041C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21463" y="0"/>
            <a:ext cx="4594225" cy="6858000"/>
          </a:xfrm>
          <a:prstGeom prst="rect">
            <a:avLst/>
          </a:prstGeom>
        </p:spPr>
      </p:pic>
    </p:spTree>
    <p:extLst>
      <p:ext uri="{BB962C8B-B14F-4D97-AF65-F5344CB8AC3E}">
        <p14:creationId xmlns:p14="http://schemas.microsoft.com/office/powerpoint/2010/main" val="314512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1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4E53A-F7C9-8140-5AF8-7645EA896E4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4E49C9-4A04-2B4A-E297-11F26C19A26C}"/>
              </a:ext>
            </a:extLst>
          </p:cNvPr>
          <p:cNvSpPr>
            <a:spLocks noGrp="1"/>
          </p:cNvSpPr>
          <p:nvPr>
            <p:ph idx="1"/>
          </p:nvPr>
        </p:nvSpPr>
        <p:spPr>
          <a:xfrm>
            <a:off x="838200" y="2544009"/>
            <a:ext cx="10515600" cy="1769982"/>
          </a:xfrm>
        </p:spPr>
        <p:txBody>
          <a:bodyPr anchor="ctr">
            <a:normAutofit/>
          </a:bodyPr>
          <a:lstStyle/>
          <a:p>
            <a:pPr marL="0" indent="0" algn="ctr">
              <a:buNone/>
            </a:pPr>
            <a:r>
              <a:rPr lang="en-US" sz="6600" dirty="0"/>
              <a:t>Back up slide</a:t>
            </a:r>
          </a:p>
        </p:txBody>
      </p:sp>
      <p:sp>
        <p:nvSpPr>
          <p:cNvPr id="5" name="Slide Number Placeholder 4">
            <a:extLst>
              <a:ext uri="{FF2B5EF4-FFF2-40B4-BE49-F238E27FC236}">
                <a16:creationId xmlns:a16="http://schemas.microsoft.com/office/drawing/2014/main" id="{DFCCA8D0-AF7E-C902-03AE-AA310698B324}"/>
              </a:ext>
            </a:extLst>
          </p:cNvPr>
          <p:cNvSpPr>
            <a:spLocks noGrp="1"/>
          </p:cNvSpPr>
          <p:nvPr>
            <p:ph type="sldNum" sz="quarter" idx="12"/>
          </p:nvPr>
        </p:nvSpPr>
        <p:spPr/>
        <p:txBody>
          <a:bodyPr/>
          <a:lstStyle/>
          <a:p>
            <a:fld id="{DFDF98CC-160E-494C-8C3C-8CDC5FA257DE}" type="slidenum">
              <a:rPr lang="en-US" smtClean="0"/>
              <a:t>41</a:t>
            </a:fld>
            <a:endParaRPr lang="en-US"/>
          </a:p>
        </p:txBody>
      </p:sp>
      <p:sp>
        <p:nvSpPr>
          <p:cNvPr id="10" name="Footer Placeholder 2">
            <a:extLst>
              <a:ext uri="{FF2B5EF4-FFF2-40B4-BE49-F238E27FC236}">
                <a16:creationId xmlns:a16="http://schemas.microsoft.com/office/drawing/2014/main" id="{2C28C490-E5F4-3A61-DC0B-ED112F175E1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tint val="75000"/>
                  </a:schemeClr>
                </a:solidFill>
                <a:effectLst/>
                <a:latin typeface="+mn-lt"/>
                <a:ea typeface="+mn-ea"/>
                <a:cs typeface="+mn-cs"/>
              </a:rPr>
              <a:t>Patcharapol (Pat) Wachiraphan, University of Colorado Boulde</a:t>
            </a:r>
            <a:r>
              <a:rPr lang="en-US" dirty="0"/>
              <a:t>r</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470727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AA0B6-1957-6179-ECC1-093BA24C6A90}"/>
            </a:ext>
          </a:extLst>
        </p:cNvPr>
        <p:cNvGrpSpPr/>
        <p:nvPr/>
      </p:nvGrpSpPr>
      <p:grpSpPr>
        <a:xfrm>
          <a:off x="0" y="0"/>
          <a:ext cx="0" cy="0"/>
          <a:chOff x="0" y="0"/>
          <a:chExt cx="0" cy="0"/>
        </a:xfrm>
      </p:grpSpPr>
      <p:sp>
        <p:nvSpPr>
          <p:cNvPr id="4" name="Slide Number Placeholder 10">
            <a:extLst>
              <a:ext uri="{FF2B5EF4-FFF2-40B4-BE49-F238E27FC236}">
                <a16:creationId xmlns:a16="http://schemas.microsoft.com/office/drawing/2014/main" id="{01FFA73B-6603-7E00-8127-B28DF16DD803}"/>
              </a:ext>
            </a:extLst>
          </p:cNvPr>
          <p:cNvSpPr txBox="1">
            <a:spLocks/>
          </p:cNvSpPr>
          <p:nvPr/>
        </p:nvSpPr>
        <p:spPr>
          <a:xfrm>
            <a:off x="9376883" y="6394676"/>
            <a:ext cx="2743200" cy="365125"/>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a:spcAft>
                <a:spcPts val="600"/>
              </a:spcAft>
            </a:pPr>
            <a:fld id="{DFDF98CC-160E-494C-8C3C-8CDC5FA257DE}" type="slidenum">
              <a:rPr lang="en-US" smtClean="0"/>
              <a:pPr algn="r" defTabSz="914400">
                <a:spcAft>
                  <a:spcPts val="600"/>
                </a:spcAft>
              </a:pPr>
              <a:t>42</a:t>
            </a:fld>
            <a:endParaRPr lang="en-US" dirty="0"/>
          </a:p>
        </p:txBody>
      </p:sp>
      <p:sp>
        <p:nvSpPr>
          <p:cNvPr id="6" name="Footer Placeholder 2">
            <a:extLst>
              <a:ext uri="{FF2B5EF4-FFF2-40B4-BE49-F238E27FC236}">
                <a16:creationId xmlns:a16="http://schemas.microsoft.com/office/drawing/2014/main" id="{D5979892-0570-F81A-AFDC-2940F8236C2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
        <p:nvSpPr>
          <p:cNvPr id="10" name="TextBox 9">
            <a:extLst>
              <a:ext uri="{FF2B5EF4-FFF2-40B4-BE49-F238E27FC236}">
                <a16:creationId xmlns:a16="http://schemas.microsoft.com/office/drawing/2014/main" id="{3ED18CDE-6176-0647-2247-5A8E483F78C0}"/>
              </a:ext>
            </a:extLst>
          </p:cNvPr>
          <p:cNvSpPr txBox="1"/>
          <p:nvPr/>
        </p:nvSpPr>
        <p:spPr>
          <a:xfrm>
            <a:off x="6513008" y="6151398"/>
            <a:ext cx="2252133" cy="307777"/>
          </a:xfrm>
          <a:prstGeom prst="rect">
            <a:avLst/>
          </a:prstGeom>
          <a:noFill/>
        </p:spPr>
        <p:txBody>
          <a:bodyPr wrap="square" rtlCol="0">
            <a:spAutoFit/>
          </a:bodyPr>
          <a:lstStyle/>
          <a:p>
            <a:r>
              <a:rPr lang="en-US" sz="1400" dirty="0">
                <a:solidFill>
                  <a:schemeClr val="bg1"/>
                </a:solidFill>
              </a:rPr>
              <a:t>Wachiraphan et al. (2025)</a:t>
            </a:r>
          </a:p>
        </p:txBody>
      </p:sp>
      <p:pic>
        <p:nvPicPr>
          <p:cNvPr id="3" name="Picture 2" descr="A graph showing a curve&#10;&#10;AI-generated content may be incorrect.">
            <a:extLst>
              <a:ext uri="{FF2B5EF4-FFF2-40B4-BE49-F238E27FC236}">
                <a16:creationId xmlns:a16="http://schemas.microsoft.com/office/drawing/2014/main" id="{F5326F55-8F64-CA73-84F6-F9556DC3F144}"/>
              </a:ext>
            </a:extLst>
          </p:cNvPr>
          <p:cNvPicPr>
            <a:picLocks noChangeAspect="1"/>
          </p:cNvPicPr>
          <p:nvPr/>
        </p:nvPicPr>
        <p:blipFill>
          <a:blip r:embed="rId3"/>
          <a:stretch>
            <a:fillRect/>
          </a:stretch>
        </p:blipFill>
        <p:spPr>
          <a:xfrm>
            <a:off x="350776" y="1795807"/>
            <a:ext cx="11490448" cy="3266385"/>
          </a:xfrm>
          <a:prstGeom prst="rect">
            <a:avLst/>
          </a:prstGeom>
        </p:spPr>
      </p:pic>
      <p:sp>
        <p:nvSpPr>
          <p:cNvPr id="5" name="TextBox 4">
            <a:extLst>
              <a:ext uri="{FF2B5EF4-FFF2-40B4-BE49-F238E27FC236}">
                <a16:creationId xmlns:a16="http://schemas.microsoft.com/office/drawing/2014/main" id="{674E6CC0-E0F3-9F77-13AF-3589525AB990}"/>
              </a:ext>
            </a:extLst>
          </p:cNvPr>
          <p:cNvSpPr txBox="1"/>
          <p:nvPr/>
        </p:nvSpPr>
        <p:spPr>
          <a:xfrm>
            <a:off x="4615947" y="5237463"/>
            <a:ext cx="2960106" cy="369332"/>
          </a:xfrm>
          <a:prstGeom prst="rect">
            <a:avLst/>
          </a:prstGeom>
          <a:noFill/>
        </p:spPr>
        <p:txBody>
          <a:bodyPr wrap="none" rtlCol="0">
            <a:spAutoFit/>
          </a:bodyPr>
          <a:lstStyle/>
          <a:p>
            <a:r>
              <a:rPr lang="en-US" dirty="0"/>
              <a:t>Diamond-Lowe, H. et al. 2024</a:t>
            </a:r>
          </a:p>
        </p:txBody>
      </p:sp>
    </p:spTree>
    <p:extLst>
      <p:ext uri="{BB962C8B-B14F-4D97-AF65-F5344CB8AC3E}">
        <p14:creationId xmlns:p14="http://schemas.microsoft.com/office/powerpoint/2010/main" val="192987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71218-D761-2160-1671-612C68F31FE3}"/>
            </a:ext>
          </a:extLst>
        </p:cNvPr>
        <p:cNvGrpSpPr/>
        <p:nvPr/>
      </p:nvGrpSpPr>
      <p:grpSpPr>
        <a:xfrm>
          <a:off x="0" y="0"/>
          <a:ext cx="0" cy="0"/>
          <a:chOff x="0" y="0"/>
          <a:chExt cx="0" cy="0"/>
        </a:xfrm>
      </p:grpSpPr>
      <p:sp>
        <p:nvSpPr>
          <p:cNvPr id="4" name="Slide Number Placeholder 10">
            <a:extLst>
              <a:ext uri="{FF2B5EF4-FFF2-40B4-BE49-F238E27FC236}">
                <a16:creationId xmlns:a16="http://schemas.microsoft.com/office/drawing/2014/main" id="{A22D1C15-D05E-E33E-9EFF-B778466AF33D}"/>
              </a:ext>
            </a:extLst>
          </p:cNvPr>
          <p:cNvSpPr txBox="1">
            <a:spLocks/>
          </p:cNvSpPr>
          <p:nvPr/>
        </p:nvSpPr>
        <p:spPr>
          <a:xfrm>
            <a:off x="9376883" y="6394676"/>
            <a:ext cx="2743200" cy="365125"/>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a:spcAft>
                <a:spcPts val="600"/>
              </a:spcAft>
            </a:pPr>
            <a:fld id="{DFDF98CC-160E-494C-8C3C-8CDC5FA257DE}" type="slidenum">
              <a:rPr lang="en-US" smtClean="0"/>
              <a:pPr algn="r" defTabSz="914400">
                <a:spcAft>
                  <a:spcPts val="600"/>
                </a:spcAft>
              </a:pPr>
              <a:t>43</a:t>
            </a:fld>
            <a:endParaRPr lang="en-US" dirty="0"/>
          </a:p>
        </p:txBody>
      </p:sp>
      <p:sp>
        <p:nvSpPr>
          <p:cNvPr id="6" name="Footer Placeholder 2">
            <a:extLst>
              <a:ext uri="{FF2B5EF4-FFF2-40B4-BE49-F238E27FC236}">
                <a16:creationId xmlns:a16="http://schemas.microsoft.com/office/drawing/2014/main" id="{04D5B55E-8C7F-7EE5-09C7-38803A7DE9F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pic>
        <p:nvPicPr>
          <p:cNvPr id="9" name="Picture 8">
            <a:extLst>
              <a:ext uri="{FF2B5EF4-FFF2-40B4-BE49-F238E27FC236}">
                <a16:creationId xmlns:a16="http://schemas.microsoft.com/office/drawing/2014/main" id="{910133B8-5327-4EB6-5491-6956C9537305}"/>
              </a:ext>
            </a:extLst>
          </p:cNvPr>
          <p:cNvPicPr>
            <a:picLocks noChangeAspect="1"/>
          </p:cNvPicPr>
          <p:nvPr/>
        </p:nvPicPr>
        <p:blipFill>
          <a:blip r:embed="rId3"/>
          <a:stretch>
            <a:fillRect/>
          </a:stretch>
        </p:blipFill>
        <p:spPr>
          <a:xfrm>
            <a:off x="2850270" y="279390"/>
            <a:ext cx="7325475" cy="5872008"/>
          </a:xfrm>
          <a:prstGeom prst="rect">
            <a:avLst/>
          </a:prstGeom>
        </p:spPr>
      </p:pic>
      <p:sp>
        <p:nvSpPr>
          <p:cNvPr id="10" name="TextBox 9">
            <a:extLst>
              <a:ext uri="{FF2B5EF4-FFF2-40B4-BE49-F238E27FC236}">
                <a16:creationId xmlns:a16="http://schemas.microsoft.com/office/drawing/2014/main" id="{3B34342D-46D3-FAF2-3EC3-5FCCA8B0CDD3}"/>
              </a:ext>
            </a:extLst>
          </p:cNvPr>
          <p:cNvSpPr txBox="1"/>
          <p:nvPr/>
        </p:nvSpPr>
        <p:spPr>
          <a:xfrm>
            <a:off x="6513008" y="6151398"/>
            <a:ext cx="2252133" cy="307777"/>
          </a:xfrm>
          <a:prstGeom prst="rect">
            <a:avLst/>
          </a:prstGeom>
          <a:noFill/>
        </p:spPr>
        <p:txBody>
          <a:bodyPr wrap="square" rtlCol="0">
            <a:spAutoFit/>
          </a:bodyPr>
          <a:lstStyle/>
          <a:p>
            <a:r>
              <a:rPr lang="en-US" sz="1400" dirty="0">
                <a:solidFill>
                  <a:schemeClr val="bg1"/>
                </a:solidFill>
              </a:rPr>
              <a:t>Wachiraphan et al. (2025)</a:t>
            </a:r>
          </a:p>
        </p:txBody>
      </p:sp>
    </p:spTree>
    <p:extLst>
      <p:ext uri="{BB962C8B-B14F-4D97-AF65-F5344CB8AC3E}">
        <p14:creationId xmlns:p14="http://schemas.microsoft.com/office/powerpoint/2010/main" val="3361694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25AC5-29A2-CEE2-3B84-6E7B7C7367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0B1CD7-2F20-EAE9-D8B6-456F91A80FDB}"/>
              </a:ext>
            </a:extLst>
          </p:cNvPr>
          <p:cNvSpPr>
            <a:spLocks noGrp="1"/>
          </p:cNvSpPr>
          <p:nvPr>
            <p:ph type="title"/>
          </p:nvPr>
        </p:nvSpPr>
        <p:spPr/>
        <p:txBody>
          <a:bodyPr/>
          <a:lstStyle/>
          <a:p>
            <a:r>
              <a:rPr lang="en-US" dirty="0"/>
              <a:t>We averaged three eclipses together to get more robust emission spectrum</a:t>
            </a:r>
          </a:p>
        </p:txBody>
      </p:sp>
      <p:sp>
        <p:nvSpPr>
          <p:cNvPr id="3" name="Content Placeholder 2">
            <a:extLst>
              <a:ext uri="{FF2B5EF4-FFF2-40B4-BE49-F238E27FC236}">
                <a16:creationId xmlns:a16="http://schemas.microsoft.com/office/drawing/2014/main" id="{C37F312E-F174-DCF8-3DF0-DFACD99A649D}"/>
              </a:ext>
            </a:extLst>
          </p:cNvPr>
          <p:cNvSpPr>
            <a:spLocks noGrp="1"/>
          </p:cNvSpPr>
          <p:nvPr>
            <p:ph idx="1"/>
          </p:nvPr>
        </p:nvSpPr>
        <p:spPr/>
        <p:txBody>
          <a:bodyPr/>
          <a:lstStyle/>
          <a:p>
            <a:r>
              <a:rPr lang="en-US" dirty="0"/>
              <a:t>Eureka! (grey) and SPARTA (color) emission spectrum</a:t>
            </a:r>
          </a:p>
        </p:txBody>
      </p:sp>
      <p:sp>
        <p:nvSpPr>
          <p:cNvPr id="5" name="Slide Number Placeholder 4">
            <a:extLst>
              <a:ext uri="{FF2B5EF4-FFF2-40B4-BE49-F238E27FC236}">
                <a16:creationId xmlns:a16="http://schemas.microsoft.com/office/drawing/2014/main" id="{68DBDFE4-5EAE-16E7-8891-317464D4FE44}"/>
              </a:ext>
            </a:extLst>
          </p:cNvPr>
          <p:cNvSpPr>
            <a:spLocks noGrp="1"/>
          </p:cNvSpPr>
          <p:nvPr>
            <p:ph type="sldNum" sz="quarter" idx="12"/>
          </p:nvPr>
        </p:nvSpPr>
        <p:spPr/>
        <p:txBody>
          <a:bodyPr/>
          <a:lstStyle/>
          <a:p>
            <a:fld id="{DFDF98CC-160E-494C-8C3C-8CDC5FA257DE}" type="slidenum">
              <a:rPr lang="en-US" smtClean="0"/>
              <a:t>44</a:t>
            </a:fld>
            <a:endParaRPr lang="en-US"/>
          </a:p>
        </p:txBody>
      </p:sp>
      <p:pic>
        <p:nvPicPr>
          <p:cNvPr id="10" name="Picture 9">
            <a:extLst>
              <a:ext uri="{FF2B5EF4-FFF2-40B4-BE49-F238E27FC236}">
                <a16:creationId xmlns:a16="http://schemas.microsoft.com/office/drawing/2014/main" id="{60831E7A-4AC0-C8C3-B6A9-2C81C6484326}"/>
              </a:ext>
            </a:extLst>
          </p:cNvPr>
          <p:cNvPicPr>
            <a:picLocks noChangeAspect="1"/>
          </p:cNvPicPr>
          <p:nvPr/>
        </p:nvPicPr>
        <p:blipFill>
          <a:blip r:embed="rId4"/>
          <a:srcRect t="-312" b="97275"/>
          <a:stretch/>
        </p:blipFill>
        <p:spPr>
          <a:xfrm>
            <a:off x="940528" y="2361803"/>
            <a:ext cx="10310942" cy="395036"/>
          </a:xfrm>
          <a:prstGeom prst="rect">
            <a:avLst/>
          </a:prstGeom>
        </p:spPr>
      </p:pic>
      <p:sp>
        <p:nvSpPr>
          <p:cNvPr id="11" name="Footer Placeholder 2">
            <a:extLst>
              <a:ext uri="{FF2B5EF4-FFF2-40B4-BE49-F238E27FC236}">
                <a16:creationId xmlns:a16="http://schemas.microsoft.com/office/drawing/2014/main" id="{7CF06368-DDED-8594-F700-322AE288B6F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tint val="75000"/>
                  </a:schemeClr>
                </a:solidFill>
                <a:effectLst/>
                <a:latin typeface="+mn-lt"/>
                <a:ea typeface="+mn-ea"/>
                <a:cs typeface="+mn-cs"/>
              </a:rPr>
              <a:t>Patcharapol (Pat) Wachiraphan, University of Colorado Boulde</a:t>
            </a:r>
            <a:r>
              <a:rPr lang="en-US" dirty="0"/>
              <a:t>r</a:t>
            </a:r>
            <a:endParaRPr lang="en-US" kern="1200" dirty="0">
              <a:solidFill>
                <a:schemeClr val="tx1">
                  <a:tint val="75000"/>
                </a:schemeClr>
              </a:solidFill>
              <a:latin typeface="+mn-lt"/>
              <a:ea typeface="+mn-ea"/>
              <a:cs typeface="+mn-cs"/>
            </a:endParaRPr>
          </a:p>
        </p:txBody>
      </p:sp>
      <p:pic>
        <p:nvPicPr>
          <p:cNvPr id="6" name="Picture 5">
            <a:extLst>
              <a:ext uri="{FF2B5EF4-FFF2-40B4-BE49-F238E27FC236}">
                <a16:creationId xmlns:a16="http://schemas.microsoft.com/office/drawing/2014/main" id="{A2922EC1-58A8-E909-407F-D4040F7BC481}"/>
              </a:ext>
            </a:extLst>
          </p:cNvPr>
          <p:cNvPicPr>
            <a:picLocks noChangeAspect="1"/>
          </p:cNvPicPr>
          <p:nvPr/>
        </p:nvPicPr>
        <p:blipFill>
          <a:blip r:embed="rId5"/>
          <a:srcRect t="72381"/>
          <a:stretch/>
        </p:blipFill>
        <p:spPr>
          <a:xfrm>
            <a:off x="940528" y="2756839"/>
            <a:ext cx="10310943" cy="3599511"/>
          </a:xfrm>
          <a:prstGeom prst="rect">
            <a:avLst/>
          </a:prstGeom>
        </p:spPr>
      </p:pic>
    </p:spTree>
    <p:extLst>
      <p:ext uri="{BB962C8B-B14F-4D97-AF65-F5344CB8AC3E}">
        <p14:creationId xmlns:p14="http://schemas.microsoft.com/office/powerpoint/2010/main" val="3431568737"/>
      </p:ext>
    </p:extLst>
  </p:cSld>
  <p:clrMapOvr>
    <a:masterClrMapping/>
  </p:clrMapOvr>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1FA11-3226-7E3F-3042-5B8EE644063D}"/>
            </a:ext>
          </a:extLst>
        </p:cNvPr>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D2A366FF-17C6-0884-E99B-3B738DBB6E3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pPr>
            <a:fld id="{DFDF98CC-160E-494C-8C3C-8CDC5FA257DE}" type="slidenum">
              <a:rPr lang="en-US" smtClean="0"/>
              <a:pPr algn="r" defTabSz="914400">
                <a:spcAft>
                  <a:spcPts val="600"/>
                </a:spcAft>
              </a:pPr>
              <a:t>45</a:t>
            </a:fld>
            <a:endParaRPr lang="en-US"/>
          </a:p>
        </p:txBody>
      </p:sp>
      <p:pic>
        <p:nvPicPr>
          <p:cNvPr id="9" name="Picture 8">
            <a:extLst>
              <a:ext uri="{FF2B5EF4-FFF2-40B4-BE49-F238E27FC236}">
                <a16:creationId xmlns:a16="http://schemas.microsoft.com/office/drawing/2014/main" id="{55B6A451-85FB-60AF-C7BC-BAEC3E5C6345}"/>
              </a:ext>
            </a:extLst>
          </p:cNvPr>
          <p:cNvPicPr>
            <a:picLocks noChangeAspect="1"/>
          </p:cNvPicPr>
          <p:nvPr/>
        </p:nvPicPr>
        <p:blipFill>
          <a:blip r:embed="rId3"/>
          <a:stretch>
            <a:fillRect/>
          </a:stretch>
        </p:blipFill>
        <p:spPr>
          <a:xfrm>
            <a:off x="5957194" y="0"/>
            <a:ext cx="6106438" cy="6858000"/>
          </a:xfrm>
          <a:prstGeom prst="rect">
            <a:avLst/>
          </a:prstGeom>
        </p:spPr>
      </p:pic>
      <p:pic>
        <p:nvPicPr>
          <p:cNvPr id="3" name="Picture 2">
            <a:extLst>
              <a:ext uri="{FF2B5EF4-FFF2-40B4-BE49-F238E27FC236}">
                <a16:creationId xmlns:a16="http://schemas.microsoft.com/office/drawing/2014/main" id="{AE4E4BCF-7B8D-E31C-BA4B-90B50495B2C1}"/>
              </a:ext>
            </a:extLst>
          </p:cNvPr>
          <p:cNvPicPr>
            <a:picLocks noChangeAspect="1"/>
          </p:cNvPicPr>
          <p:nvPr/>
        </p:nvPicPr>
        <p:blipFill>
          <a:blip r:embed="rId4"/>
          <a:stretch>
            <a:fillRect/>
          </a:stretch>
        </p:blipFill>
        <p:spPr>
          <a:xfrm>
            <a:off x="288128" y="0"/>
            <a:ext cx="5425765" cy="6858000"/>
          </a:xfrm>
          <a:prstGeom prst="rect">
            <a:avLst/>
          </a:prstGeom>
        </p:spPr>
      </p:pic>
    </p:spTree>
    <p:extLst>
      <p:ext uri="{BB962C8B-B14F-4D97-AF65-F5344CB8AC3E}">
        <p14:creationId xmlns:p14="http://schemas.microsoft.com/office/powerpoint/2010/main" val="16080139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3E826-9F48-ACAE-8DF4-3780489A7885}"/>
            </a:ext>
          </a:extLst>
        </p:cNvPr>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CAB6C94E-F60F-17AD-C3CB-E69EDAFFFB7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pPr>
            <a:fld id="{DFDF98CC-160E-494C-8C3C-8CDC5FA257DE}" type="slidenum">
              <a:rPr lang="en-US" smtClean="0"/>
              <a:pPr algn="r" defTabSz="914400">
                <a:spcAft>
                  <a:spcPts val="600"/>
                </a:spcAft>
              </a:pPr>
              <a:t>46</a:t>
            </a:fld>
            <a:endParaRPr lang="en-US"/>
          </a:p>
        </p:txBody>
      </p:sp>
      <p:pic>
        <p:nvPicPr>
          <p:cNvPr id="6" name="Picture 5">
            <a:extLst>
              <a:ext uri="{FF2B5EF4-FFF2-40B4-BE49-F238E27FC236}">
                <a16:creationId xmlns:a16="http://schemas.microsoft.com/office/drawing/2014/main" id="{925BCDC3-AF86-98C1-7E9B-210822A9944A}"/>
              </a:ext>
            </a:extLst>
          </p:cNvPr>
          <p:cNvPicPr>
            <a:picLocks noChangeAspect="1"/>
          </p:cNvPicPr>
          <p:nvPr/>
        </p:nvPicPr>
        <p:blipFill>
          <a:blip r:embed="rId3"/>
          <a:stretch>
            <a:fillRect/>
          </a:stretch>
        </p:blipFill>
        <p:spPr>
          <a:xfrm>
            <a:off x="2794000" y="2006600"/>
            <a:ext cx="6604000" cy="2844800"/>
          </a:xfrm>
          <a:prstGeom prst="rect">
            <a:avLst/>
          </a:prstGeom>
        </p:spPr>
      </p:pic>
      <p:sp>
        <p:nvSpPr>
          <p:cNvPr id="7" name="TextBox 6">
            <a:extLst>
              <a:ext uri="{FF2B5EF4-FFF2-40B4-BE49-F238E27FC236}">
                <a16:creationId xmlns:a16="http://schemas.microsoft.com/office/drawing/2014/main" id="{74FC1F2D-36C8-C9B1-4DB4-9131F7CBDAC3}"/>
              </a:ext>
            </a:extLst>
          </p:cNvPr>
          <p:cNvSpPr txBox="1"/>
          <p:nvPr/>
        </p:nvSpPr>
        <p:spPr>
          <a:xfrm>
            <a:off x="5099830" y="1069459"/>
            <a:ext cx="2252989" cy="369332"/>
          </a:xfrm>
          <a:prstGeom prst="rect">
            <a:avLst/>
          </a:prstGeom>
          <a:noFill/>
        </p:spPr>
        <p:txBody>
          <a:bodyPr wrap="none" rtlCol="0">
            <a:spAutoFit/>
          </a:bodyPr>
          <a:lstStyle/>
          <a:p>
            <a:r>
              <a:rPr lang="en-US" dirty="0"/>
              <a:t>Broadband light curve</a:t>
            </a:r>
          </a:p>
        </p:txBody>
      </p:sp>
      <p:sp>
        <p:nvSpPr>
          <p:cNvPr id="8" name="Footer Placeholder 2">
            <a:extLst>
              <a:ext uri="{FF2B5EF4-FFF2-40B4-BE49-F238E27FC236}">
                <a16:creationId xmlns:a16="http://schemas.microsoft.com/office/drawing/2014/main" id="{85A46CD4-3FB8-72DB-8857-557F13E028B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tint val="75000"/>
                  </a:schemeClr>
                </a:solidFill>
                <a:effectLst/>
                <a:latin typeface="+mn-lt"/>
                <a:ea typeface="+mn-ea"/>
                <a:cs typeface="+mn-cs"/>
              </a:rPr>
              <a:t>Patcharapol (Pat) Wachiraphan, University of Colorado Boulde</a:t>
            </a:r>
            <a:r>
              <a:rPr lang="en-US" dirty="0"/>
              <a:t>r</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328556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3535E-BB59-AC98-E733-6C667A238364}"/>
            </a:ext>
          </a:extLst>
        </p:cNvPr>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DD675D49-B943-7F6F-D1AC-6FD85C0128F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pPr>
            <a:fld id="{DFDF98CC-160E-494C-8C3C-8CDC5FA257DE}" type="slidenum">
              <a:rPr lang="en-US" smtClean="0"/>
              <a:pPr algn="r" defTabSz="914400">
                <a:spcAft>
                  <a:spcPts val="600"/>
                </a:spcAft>
              </a:pPr>
              <a:t>47</a:t>
            </a:fld>
            <a:endParaRPr lang="en-US"/>
          </a:p>
        </p:txBody>
      </p:sp>
      <p:sp>
        <p:nvSpPr>
          <p:cNvPr id="4" name="TextBox 3">
            <a:extLst>
              <a:ext uri="{FF2B5EF4-FFF2-40B4-BE49-F238E27FC236}">
                <a16:creationId xmlns:a16="http://schemas.microsoft.com/office/drawing/2014/main" id="{DC92885F-C442-CA30-D8C6-6870015C1618}"/>
              </a:ext>
            </a:extLst>
          </p:cNvPr>
          <p:cNvSpPr txBox="1"/>
          <p:nvPr/>
        </p:nvSpPr>
        <p:spPr>
          <a:xfrm>
            <a:off x="8610600" y="1766807"/>
            <a:ext cx="1992340" cy="369332"/>
          </a:xfrm>
          <a:prstGeom prst="rect">
            <a:avLst/>
          </a:prstGeom>
          <a:noFill/>
        </p:spPr>
        <p:txBody>
          <a:bodyPr wrap="none" rtlCol="0">
            <a:spAutoFit/>
          </a:bodyPr>
          <a:lstStyle/>
          <a:p>
            <a:r>
              <a:rPr lang="en-US" dirty="0"/>
              <a:t>Scatter comparison</a:t>
            </a:r>
          </a:p>
        </p:txBody>
      </p:sp>
      <p:pic>
        <p:nvPicPr>
          <p:cNvPr id="9" name="Picture 8">
            <a:extLst>
              <a:ext uri="{FF2B5EF4-FFF2-40B4-BE49-F238E27FC236}">
                <a16:creationId xmlns:a16="http://schemas.microsoft.com/office/drawing/2014/main" id="{13A95225-36F4-1A81-451C-19DA371971F7}"/>
              </a:ext>
            </a:extLst>
          </p:cNvPr>
          <p:cNvPicPr>
            <a:picLocks noChangeAspect="1"/>
          </p:cNvPicPr>
          <p:nvPr/>
        </p:nvPicPr>
        <p:blipFill>
          <a:blip r:embed="rId3"/>
          <a:stretch>
            <a:fillRect/>
          </a:stretch>
        </p:blipFill>
        <p:spPr>
          <a:xfrm>
            <a:off x="4003675" y="196545"/>
            <a:ext cx="4184650" cy="6159805"/>
          </a:xfrm>
          <a:prstGeom prst="rect">
            <a:avLst/>
          </a:prstGeom>
        </p:spPr>
      </p:pic>
      <p:sp>
        <p:nvSpPr>
          <p:cNvPr id="10" name="Footer Placeholder 2">
            <a:extLst>
              <a:ext uri="{FF2B5EF4-FFF2-40B4-BE49-F238E27FC236}">
                <a16:creationId xmlns:a16="http://schemas.microsoft.com/office/drawing/2014/main" id="{C3C2FF75-0264-EDFA-FEDD-9171959EFC3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tint val="75000"/>
                  </a:schemeClr>
                </a:solidFill>
                <a:effectLst/>
                <a:latin typeface="+mn-lt"/>
                <a:ea typeface="+mn-ea"/>
                <a:cs typeface="+mn-cs"/>
              </a:rPr>
              <a:t>Patcharapol (Pat) Wachiraphan, University of Colorado Boulde</a:t>
            </a:r>
            <a:r>
              <a:rPr lang="en-US" dirty="0"/>
              <a:t>r</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987116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DD507-D1F3-43C1-7E48-9ED60A4DCED9}"/>
            </a:ext>
          </a:extLst>
        </p:cNvPr>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01F8FB15-E096-EC1E-9D35-E1C15D4E13A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pPr>
            <a:fld id="{DFDF98CC-160E-494C-8C3C-8CDC5FA257DE}" type="slidenum">
              <a:rPr lang="en-US" smtClean="0"/>
              <a:pPr algn="r" defTabSz="914400">
                <a:spcAft>
                  <a:spcPts val="600"/>
                </a:spcAft>
              </a:pPr>
              <a:t>48</a:t>
            </a:fld>
            <a:endParaRPr lang="en-US"/>
          </a:p>
        </p:txBody>
      </p:sp>
      <p:sp>
        <p:nvSpPr>
          <p:cNvPr id="4" name="TextBox 3">
            <a:extLst>
              <a:ext uri="{FF2B5EF4-FFF2-40B4-BE49-F238E27FC236}">
                <a16:creationId xmlns:a16="http://schemas.microsoft.com/office/drawing/2014/main" id="{077B3DD8-B5E0-BA07-9BE4-CF57C2B35C4A}"/>
              </a:ext>
            </a:extLst>
          </p:cNvPr>
          <p:cNvSpPr txBox="1"/>
          <p:nvPr/>
        </p:nvSpPr>
        <p:spPr>
          <a:xfrm>
            <a:off x="8986030" y="1766807"/>
            <a:ext cx="1718419" cy="369332"/>
          </a:xfrm>
          <a:prstGeom prst="rect">
            <a:avLst/>
          </a:prstGeom>
          <a:noFill/>
        </p:spPr>
        <p:txBody>
          <a:bodyPr wrap="none" rtlCol="0">
            <a:spAutoFit/>
          </a:bodyPr>
          <a:lstStyle/>
          <a:p>
            <a:r>
              <a:rPr lang="en-US" dirty="0"/>
              <a:t>Flux comparison</a:t>
            </a:r>
          </a:p>
        </p:txBody>
      </p:sp>
      <p:pic>
        <p:nvPicPr>
          <p:cNvPr id="5" name="Picture 4">
            <a:extLst>
              <a:ext uri="{FF2B5EF4-FFF2-40B4-BE49-F238E27FC236}">
                <a16:creationId xmlns:a16="http://schemas.microsoft.com/office/drawing/2014/main" id="{D9B6BF7E-24E2-901D-FF01-B454C697DC05}"/>
              </a:ext>
            </a:extLst>
          </p:cNvPr>
          <p:cNvPicPr>
            <a:picLocks noChangeAspect="1"/>
          </p:cNvPicPr>
          <p:nvPr/>
        </p:nvPicPr>
        <p:blipFill>
          <a:blip r:embed="rId3"/>
          <a:stretch>
            <a:fillRect/>
          </a:stretch>
        </p:blipFill>
        <p:spPr>
          <a:xfrm>
            <a:off x="3484536" y="111125"/>
            <a:ext cx="5222928" cy="6183946"/>
          </a:xfrm>
          <a:prstGeom prst="rect">
            <a:avLst/>
          </a:prstGeom>
        </p:spPr>
      </p:pic>
      <p:sp>
        <p:nvSpPr>
          <p:cNvPr id="7" name="Footer Placeholder 2">
            <a:extLst>
              <a:ext uri="{FF2B5EF4-FFF2-40B4-BE49-F238E27FC236}">
                <a16:creationId xmlns:a16="http://schemas.microsoft.com/office/drawing/2014/main" id="{3EBFE124-C7F2-3EBD-8EFC-2E7AA2D7904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tint val="75000"/>
                  </a:schemeClr>
                </a:solidFill>
                <a:effectLst/>
                <a:latin typeface="+mn-lt"/>
                <a:ea typeface="+mn-ea"/>
                <a:cs typeface="+mn-cs"/>
              </a:rPr>
              <a:t>Patcharapol (Pat) Wachiraphan, University of Colorado Boulde</a:t>
            </a:r>
            <a:r>
              <a:rPr lang="en-US" dirty="0"/>
              <a:t>r</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7228730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73299-6200-5E6D-0AC0-47D6BAF1536B}"/>
            </a:ext>
          </a:extLst>
        </p:cNvPr>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B1ED9E1B-25F5-4960-F2B1-C9BDBA9799A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pPr>
            <a:fld id="{DFDF98CC-160E-494C-8C3C-8CDC5FA257DE}" type="slidenum">
              <a:rPr lang="en-US" smtClean="0"/>
              <a:pPr algn="r" defTabSz="914400">
                <a:spcAft>
                  <a:spcPts val="600"/>
                </a:spcAft>
              </a:pPr>
              <a:t>49</a:t>
            </a:fld>
            <a:endParaRPr lang="en-US"/>
          </a:p>
        </p:txBody>
      </p:sp>
      <p:sp>
        <p:nvSpPr>
          <p:cNvPr id="4" name="TextBox 3">
            <a:extLst>
              <a:ext uri="{FF2B5EF4-FFF2-40B4-BE49-F238E27FC236}">
                <a16:creationId xmlns:a16="http://schemas.microsoft.com/office/drawing/2014/main" id="{4E102E16-BD68-7235-0844-371F56D85212}"/>
              </a:ext>
            </a:extLst>
          </p:cNvPr>
          <p:cNvSpPr txBox="1"/>
          <p:nvPr/>
        </p:nvSpPr>
        <p:spPr>
          <a:xfrm>
            <a:off x="8610600" y="1766807"/>
            <a:ext cx="2675797" cy="369332"/>
          </a:xfrm>
          <a:prstGeom prst="rect">
            <a:avLst/>
          </a:prstGeom>
          <a:noFill/>
        </p:spPr>
        <p:txBody>
          <a:bodyPr wrap="none" rtlCol="0">
            <a:spAutoFit/>
          </a:bodyPr>
          <a:lstStyle/>
          <a:p>
            <a:r>
              <a:rPr lang="en-US" dirty="0"/>
              <a:t>Posterior </a:t>
            </a:r>
            <a:r>
              <a:rPr lang="en-US" dirty="0" err="1"/>
              <a:t>ecosw</a:t>
            </a:r>
            <a:r>
              <a:rPr lang="en-US" dirty="0"/>
              <a:t> and </a:t>
            </a:r>
            <a:r>
              <a:rPr lang="en-US" dirty="0" err="1"/>
              <a:t>esinw</a:t>
            </a:r>
            <a:endParaRPr lang="en-US" dirty="0"/>
          </a:p>
        </p:txBody>
      </p:sp>
      <p:pic>
        <p:nvPicPr>
          <p:cNvPr id="5" name="Picture 4">
            <a:extLst>
              <a:ext uri="{FF2B5EF4-FFF2-40B4-BE49-F238E27FC236}">
                <a16:creationId xmlns:a16="http://schemas.microsoft.com/office/drawing/2014/main" id="{EC2A23C3-0536-27C6-AC58-62C9278C5F88}"/>
              </a:ext>
            </a:extLst>
          </p:cNvPr>
          <p:cNvPicPr>
            <a:picLocks noChangeAspect="1"/>
          </p:cNvPicPr>
          <p:nvPr/>
        </p:nvPicPr>
        <p:blipFill>
          <a:blip r:embed="rId3"/>
          <a:stretch>
            <a:fillRect/>
          </a:stretch>
        </p:blipFill>
        <p:spPr>
          <a:xfrm>
            <a:off x="3957180" y="59664"/>
            <a:ext cx="4277640" cy="6296686"/>
          </a:xfrm>
          <a:prstGeom prst="rect">
            <a:avLst/>
          </a:prstGeom>
        </p:spPr>
      </p:pic>
      <p:sp>
        <p:nvSpPr>
          <p:cNvPr id="7" name="Footer Placeholder 2">
            <a:extLst>
              <a:ext uri="{FF2B5EF4-FFF2-40B4-BE49-F238E27FC236}">
                <a16:creationId xmlns:a16="http://schemas.microsoft.com/office/drawing/2014/main" id="{EDEAA679-3C06-4810-686A-6F0B2AAE397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tint val="75000"/>
                  </a:schemeClr>
                </a:solidFill>
                <a:effectLst/>
                <a:latin typeface="+mn-lt"/>
                <a:ea typeface="+mn-ea"/>
                <a:cs typeface="+mn-cs"/>
              </a:rPr>
              <a:t>Patcharapol (Pat) Wachiraphan, University of Colorado Boulde</a:t>
            </a:r>
            <a:r>
              <a:rPr lang="en-US" dirty="0"/>
              <a:t>r</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324787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46D5-803E-3147-9BB5-FDE91974C56E}"/>
              </a:ext>
            </a:extLst>
          </p:cNvPr>
          <p:cNvSpPr>
            <a:spLocks noGrp="1"/>
          </p:cNvSpPr>
          <p:nvPr>
            <p:ph type="title"/>
          </p:nvPr>
        </p:nvSpPr>
        <p:spPr/>
        <p:txBody>
          <a:bodyPr/>
          <a:lstStyle/>
          <a:p>
            <a:r>
              <a:rPr lang="en-US" dirty="0"/>
              <a:t>M-dwarf </a:t>
            </a:r>
            <a:r>
              <a:rPr lang="en-US" dirty="0">
                <a:solidFill>
                  <a:srgbClr val="00B050"/>
                </a:solidFill>
              </a:rPr>
              <a:t>opportunity</a:t>
            </a:r>
            <a:r>
              <a:rPr lang="en-US" dirty="0"/>
              <a:t> (or not?)</a:t>
            </a:r>
          </a:p>
        </p:txBody>
      </p:sp>
      <p:sp>
        <p:nvSpPr>
          <p:cNvPr id="3" name="Content Placeholder 2">
            <a:extLst>
              <a:ext uri="{FF2B5EF4-FFF2-40B4-BE49-F238E27FC236}">
                <a16:creationId xmlns:a16="http://schemas.microsoft.com/office/drawing/2014/main" id="{E73029EE-8678-9105-90A9-A0DFFBE7EA70}"/>
              </a:ext>
            </a:extLst>
          </p:cNvPr>
          <p:cNvSpPr>
            <a:spLocks noGrp="1"/>
          </p:cNvSpPr>
          <p:nvPr>
            <p:ph idx="1"/>
          </p:nvPr>
        </p:nvSpPr>
        <p:spPr/>
        <p:txBody>
          <a:bodyPr/>
          <a:lstStyle/>
          <a:p>
            <a:r>
              <a:rPr lang="en-US" dirty="0"/>
              <a:t>Signal of transiting exoplanet depends on the planet-to-star radius ratio squared (R</a:t>
            </a:r>
            <a:r>
              <a:rPr lang="en-US" baseline="-25000" dirty="0"/>
              <a:t>p</a:t>
            </a:r>
            <a:r>
              <a:rPr lang="en-US" dirty="0"/>
              <a:t>/R</a:t>
            </a:r>
            <a:r>
              <a:rPr lang="en-US" baseline="-25000" dirty="0"/>
              <a:t>s</a:t>
            </a:r>
            <a:r>
              <a:rPr lang="en-US" dirty="0"/>
              <a:t>)</a:t>
            </a:r>
            <a:r>
              <a:rPr lang="en-US" baseline="30000" dirty="0"/>
              <a:t>2</a:t>
            </a:r>
            <a:endParaRPr lang="en-US" dirty="0"/>
          </a:p>
          <a:p>
            <a:pPr lvl="1"/>
            <a:r>
              <a:rPr lang="en-US" dirty="0"/>
              <a:t>M-dwarf have radius ~0.1 – 0.6 R</a:t>
            </a:r>
            <a:r>
              <a:rPr lang="en-US" baseline="-25000" dirty="0"/>
              <a:t>☉</a:t>
            </a:r>
          </a:p>
          <a:p>
            <a:r>
              <a:rPr lang="en-US" dirty="0"/>
              <a:t>More abundance</a:t>
            </a:r>
          </a:p>
          <a:p>
            <a:pPr lvl="1"/>
            <a:r>
              <a:rPr lang="en-US" dirty="0"/>
              <a:t>M-dwarf make up ~75% of all stars in our galaxy (Henry et al. 2006).</a:t>
            </a:r>
          </a:p>
        </p:txBody>
      </p:sp>
      <p:sp>
        <p:nvSpPr>
          <p:cNvPr id="4" name="Oval 3">
            <a:extLst>
              <a:ext uri="{FF2B5EF4-FFF2-40B4-BE49-F238E27FC236}">
                <a16:creationId xmlns:a16="http://schemas.microsoft.com/office/drawing/2014/main" id="{CEC639EF-7CD0-3A22-82A6-B9103A3D2A34}"/>
              </a:ext>
            </a:extLst>
          </p:cNvPr>
          <p:cNvSpPr>
            <a:spLocks noChangeAspect="1"/>
          </p:cNvSpPr>
          <p:nvPr/>
        </p:nvSpPr>
        <p:spPr>
          <a:xfrm>
            <a:off x="104930" y="4001294"/>
            <a:ext cx="5486400" cy="5486400"/>
          </a:xfrm>
          <a:prstGeom prst="ellipse">
            <a:avLst/>
          </a:prstGeom>
          <a:solidFill>
            <a:srgbClr val="FFC000"/>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3600" dirty="0"/>
              <a:t>Sun</a:t>
            </a:r>
          </a:p>
        </p:txBody>
      </p:sp>
      <p:sp>
        <p:nvSpPr>
          <p:cNvPr id="5" name="Oval 4">
            <a:extLst>
              <a:ext uri="{FF2B5EF4-FFF2-40B4-BE49-F238E27FC236}">
                <a16:creationId xmlns:a16="http://schemas.microsoft.com/office/drawing/2014/main" id="{386C38CA-40AE-A936-AD6B-DA960663C241}"/>
              </a:ext>
            </a:extLst>
          </p:cNvPr>
          <p:cNvSpPr>
            <a:spLocks noChangeAspect="1"/>
          </p:cNvSpPr>
          <p:nvPr/>
        </p:nvSpPr>
        <p:spPr>
          <a:xfrm>
            <a:off x="5990980" y="4034512"/>
            <a:ext cx="2468880" cy="2468880"/>
          </a:xfrm>
          <a:prstGeom prst="ellipse">
            <a:avLst/>
          </a:prstGeom>
          <a:solidFill>
            <a:srgbClr val="FF2212"/>
          </a:solidFill>
          <a:ln>
            <a:solidFill>
              <a:srgbClr val="FF37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M3</a:t>
            </a:r>
          </a:p>
        </p:txBody>
      </p:sp>
      <p:sp>
        <p:nvSpPr>
          <p:cNvPr id="6" name="Oval 5">
            <a:extLst>
              <a:ext uri="{FF2B5EF4-FFF2-40B4-BE49-F238E27FC236}">
                <a16:creationId xmlns:a16="http://schemas.microsoft.com/office/drawing/2014/main" id="{E99ABB8B-F766-507F-CB53-B0B43D4FC500}"/>
              </a:ext>
            </a:extLst>
          </p:cNvPr>
          <p:cNvSpPr>
            <a:spLocks noChangeAspect="1"/>
          </p:cNvSpPr>
          <p:nvPr/>
        </p:nvSpPr>
        <p:spPr>
          <a:xfrm>
            <a:off x="8948190" y="4651732"/>
            <a:ext cx="822960" cy="822960"/>
          </a:xfrm>
          <a:prstGeom prst="ellipse">
            <a:avLst/>
          </a:prstGeom>
          <a:solidFill>
            <a:srgbClr val="8D0016"/>
          </a:solidFill>
          <a:ln>
            <a:solidFill>
              <a:srgbClr val="FF22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M6</a:t>
            </a:r>
          </a:p>
        </p:txBody>
      </p:sp>
      <p:sp>
        <p:nvSpPr>
          <p:cNvPr id="7" name="Oval 6">
            <a:extLst>
              <a:ext uri="{FF2B5EF4-FFF2-40B4-BE49-F238E27FC236}">
                <a16:creationId xmlns:a16="http://schemas.microsoft.com/office/drawing/2014/main" id="{7C4299E6-E1B2-1BB4-9069-913325F4E94B}"/>
              </a:ext>
            </a:extLst>
          </p:cNvPr>
          <p:cNvSpPr>
            <a:spLocks noChangeAspect="1"/>
          </p:cNvSpPr>
          <p:nvPr/>
        </p:nvSpPr>
        <p:spPr>
          <a:xfrm>
            <a:off x="10673297" y="5026636"/>
            <a:ext cx="45720" cy="457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 name="TextBox 7">
            <a:extLst>
              <a:ext uri="{FF2B5EF4-FFF2-40B4-BE49-F238E27FC236}">
                <a16:creationId xmlns:a16="http://schemas.microsoft.com/office/drawing/2014/main" id="{E8E0BD24-0545-F798-9532-DBA0A22E7C79}"/>
              </a:ext>
            </a:extLst>
          </p:cNvPr>
          <p:cNvSpPr txBox="1"/>
          <p:nvPr/>
        </p:nvSpPr>
        <p:spPr>
          <a:xfrm>
            <a:off x="10696157" y="5229938"/>
            <a:ext cx="1019332" cy="646331"/>
          </a:xfrm>
          <a:prstGeom prst="rect">
            <a:avLst/>
          </a:prstGeom>
          <a:noFill/>
          <a:ln>
            <a:solidFill>
              <a:srgbClr val="00B0F0"/>
            </a:solidFill>
          </a:ln>
        </p:spPr>
        <p:txBody>
          <a:bodyPr wrap="square" rtlCol="0">
            <a:spAutoFit/>
          </a:bodyPr>
          <a:lstStyle/>
          <a:p>
            <a:r>
              <a:rPr lang="en-US" dirty="0"/>
              <a:t>Earth</a:t>
            </a:r>
          </a:p>
          <a:p>
            <a:r>
              <a:rPr lang="en-US" dirty="0"/>
              <a:t>0.009 R</a:t>
            </a:r>
            <a:r>
              <a:rPr lang="en-US" baseline="-25000" dirty="0"/>
              <a:t>☉</a:t>
            </a:r>
          </a:p>
        </p:txBody>
      </p:sp>
      <p:sp>
        <p:nvSpPr>
          <p:cNvPr id="9" name="TextBox 8">
            <a:extLst>
              <a:ext uri="{FF2B5EF4-FFF2-40B4-BE49-F238E27FC236}">
                <a16:creationId xmlns:a16="http://schemas.microsoft.com/office/drawing/2014/main" id="{458B35FC-6368-9A76-9F76-BDCC30A4B373}"/>
              </a:ext>
            </a:extLst>
          </p:cNvPr>
          <p:cNvSpPr txBox="1"/>
          <p:nvPr/>
        </p:nvSpPr>
        <p:spPr>
          <a:xfrm>
            <a:off x="9651628" y="4053876"/>
            <a:ext cx="1019332" cy="646331"/>
          </a:xfrm>
          <a:prstGeom prst="rect">
            <a:avLst/>
          </a:prstGeom>
          <a:noFill/>
          <a:ln>
            <a:solidFill>
              <a:srgbClr val="8D0016"/>
            </a:solidFill>
          </a:ln>
        </p:spPr>
        <p:txBody>
          <a:bodyPr wrap="square" rtlCol="0">
            <a:spAutoFit/>
          </a:bodyPr>
          <a:lstStyle/>
          <a:p>
            <a:r>
              <a:rPr lang="en-US" dirty="0"/>
              <a:t>M6</a:t>
            </a:r>
          </a:p>
          <a:p>
            <a:r>
              <a:rPr lang="en-US" dirty="0"/>
              <a:t>0.15 R</a:t>
            </a:r>
            <a:r>
              <a:rPr lang="en-US" baseline="-25000" dirty="0"/>
              <a:t>☉</a:t>
            </a:r>
          </a:p>
        </p:txBody>
      </p:sp>
      <p:sp>
        <p:nvSpPr>
          <p:cNvPr id="10" name="TextBox 9">
            <a:extLst>
              <a:ext uri="{FF2B5EF4-FFF2-40B4-BE49-F238E27FC236}">
                <a16:creationId xmlns:a16="http://schemas.microsoft.com/office/drawing/2014/main" id="{4BB6FB02-E1A0-1DF1-4A28-DF2138777994}"/>
              </a:ext>
            </a:extLst>
          </p:cNvPr>
          <p:cNvSpPr txBox="1"/>
          <p:nvPr/>
        </p:nvSpPr>
        <p:spPr>
          <a:xfrm>
            <a:off x="8149400" y="6155119"/>
            <a:ext cx="1019332" cy="646331"/>
          </a:xfrm>
          <a:prstGeom prst="rect">
            <a:avLst/>
          </a:prstGeom>
          <a:noFill/>
          <a:ln>
            <a:solidFill>
              <a:srgbClr val="FF2212"/>
            </a:solidFill>
          </a:ln>
        </p:spPr>
        <p:txBody>
          <a:bodyPr wrap="square" rtlCol="0">
            <a:spAutoFit/>
          </a:bodyPr>
          <a:lstStyle/>
          <a:p>
            <a:r>
              <a:rPr lang="en-US" dirty="0"/>
              <a:t>M3</a:t>
            </a:r>
          </a:p>
          <a:p>
            <a:r>
              <a:rPr lang="en-US" dirty="0"/>
              <a:t>0.45 R</a:t>
            </a:r>
            <a:r>
              <a:rPr lang="en-US" baseline="-25000" dirty="0"/>
              <a:t>☉</a:t>
            </a:r>
          </a:p>
        </p:txBody>
      </p:sp>
      <p:sp>
        <p:nvSpPr>
          <p:cNvPr id="11" name="Slide Number Placeholder 10">
            <a:extLst>
              <a:ext uri="{FF2B5EF4-FFF2-40B4-BE49-F238E27FC236}">
                <a16:creationId xmlns:a16="http://schemas.microsoft.com/office/drawing/2014/main" id="{2E2AABDA-FACB-081B-D328-605A08BAB0A3}"/>
              </a:ext>
            </a:extLst>
          </p:cNvPr>
          <p:cNvSpPr>
            <a:spLocks noGrp="1"/>
          </p:cNvSpPr>
          <p:nvPr>
            <p:ph type="sldNum" sz="quarter" idx="12"/>
          </p:nvPr>
        </p:nvSpPr>
        <p:spPr/>
        <p:txBody>
          <a:bodyPr/>
          <a:lstStyle/>
          <a:p>
            <a:fld id="{DFDF98CC-160E-494C-8C3C-8CDC5FA257DE}" type="slidenum">
              <a:rPr lang="en-US" smtClean="0"/>
              <a:t>5</a:t>
            </a:fld>
            <a:endParaRPr lang="en-US" dirty="0"/>
          </a:p>
        </p:txBody>
      </p:sp>
      <p:sp>
        <p:nvSpPr>
          <p:cNvPr id="12" name="Footer Placeholder 2">
            <a:extLst>
              <a:ext uri="{FF2B5EF4-FFF2-40B4-BE49-F238E27FC236}">
                <a16:creationId xmlns:a16="http://schemas.microsoft.com/office/drawing/2014/main" id="{F9C84C31-6C45-1D2A-FFFB-3AF894A4C354}"/>
              </a:ext>
            </a:extLst>
          </p:cNvPr>
          <p:cNvSpPr>
            <a:spLocks noGrp="1"/>
          </p:cNvSpPr>
          <p:nvPr>
            <p:ph type="ftr" sz="quarter" idx="11"/>
          </p:nvPr>
        </p:nvSpPr>
        <p:spPr>
          <a:xfrm>
            <a:off x="5591330" y="6534351"/>
            <a:ext cx="2461126" cy="365125"/>
          </a:xfrm>
        </p:spPr>
        <p:txBody>
          <a:bodyPr vert="horz" lIns="91440" tIns="45720" rIns="91440" bIns="45720" rtlCol="0" anchor="ctr">
            <a:normAutofit fontScale="92500" lnSpcReduction="10000"/>
          </a:bodyPr>
          <a:lstStyle/>
          <a:p>
            <a:pPr defTabSz="914400">
              <a:lnSpc>
                <a:spcPct val="90000"/>
              </a:lnSpc>
              <a:spcAft>
                <a:spcPts val="600"/>
              </a:spcAft>
            </a:pPr>
            <a:r>
              <a:rPr lang="en-US" b="0" i="0" u="none" strike="noStrike" kern="1200" dirty="0">
                <a:solidFill>
                  <a:schemeClr val="accent3">
                    <a:lumMod val="50000"/>
                  </a:schemeClr>
                </a:solidFill>
                <a:effectLst/>
                <a:latin typeface="+mn-lt"/>
                <a:ea typeface="+mn-ea"/>
                <a:cs typeface="+mn-cs"/>
              </a:rPr>
              <a:t>Patcharapol (Pat) Wachiraphan, University of Colorado Boulde</a:t>
            </a:r>
            <a:r>
              <a:rPr lang="en-US" dirty="0">
                <a:solidFill>
                  <a:schemeClr val="accent3">
                    <a:lumMod val="50000"/>
                  </a:schemeClr>
                </a:solidFill>
              </a:rPr>
              <a:t>r</a:t>
            </a:r>
            <a:endParaRPr lang="en-US" kern="1200" dirty="0">
              <a:solidFill>
                <a:schemeClr val="accent3">
                  <a:lumMod val="50000"/>
                </a:schemeClr>
              </a:solidFill>
            </a:endParaRPr>
          </a:p>
        </p:txBody>
      </p:sp>
    </p:spTree>
    <p:extLst>
      <p:ext uri="{BB962C8B-B14F-4D97-AF65-F5344CB8AC3E}">
        <p14:creationId xmlns:p14="http://schemas.microsoft.com/office/powerpoint/2010/main" val="266596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6B0FD-3287-8981-0A02-11C2A02C10E2}"/>
            </a:ext>
          </a:extLst>
        </p:cNvPr>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9F377AB4-B832-88E6-E321-A9B4776A7F0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pPr>
            <a:fld id="{DFDF98CC-160E-494C-8C3C-8CDC5FA257DE}" type="slidenum">
              <a:rPr lang="en-US" smtClean="0"/>
              <a:pPr algn="r" defTabSz="914400">
                <a:spcAft>
                  <a:spcPts val="600"/>
                </a:spcAft>
              </a:pPr>
              <a:t>50</a:t>
            </a:fld>
            <a:endParaRPr lang="en-US"/>
          </a:p>
        </p:txBody>
      </p:sp>
      <p:sp>
        <p:nvSpPr>
          <p:cNvPr id="4" name="TextBox 3">
            <a:extLst>
              <a:ext uri="{FF2B5EF4-FFF2-40B4-BE49-F238E27FC236}">
                <a16:creationId xmlns:a16="http://schemas.microsoft.com/office/drawing/2014/main" id="{A0C9CBE0-F451-09B2-52F8-9D5F52955745}"/>
              </a:ext>
            </a:extLst>
          </p:cNvPr>
          <p:cNvSpPr txBox="1"/>
          <p:nvPr/>
        </p:nvSpPr>
        <p:spPr>
          <a:xfrm>
            <a:off x="9361460" y="1813302"/>
            <a:ext cx="2568204" cy="646331"/>
          </a:xfrm>
          <a:prstGeom prst="rect">
            <a:avLst/>
          </a:prstGeom>
          <a:noFill/>
        </p:spPr>
        <p:txBody>
          <a:bodyPr wrap="none" rtlCol="0">
            <a:spAutoFit/>
          </a:bodyPr>
          <a:lstStyle/>
          <a:p>
            <a:r>
              <a:rPr lang="en-US" dirty="0"/>
              <a:t>Dayside temp at different</a:t>
            </a:r>
          </a:p>
          <a:p>
            <a:r>
              <a:rPr lang="en-US" dirty="0"/>
              <a:t>binning scheme</a:t>
            </a:r>
          </a:p>
        </p:txBody>
      </p:sp>
      <p:pic>
        <p:nvPicPr>
          <p:cNvPr id="5" name="Picture 4">
            <a:extLst>
              <a:ext uri="{FF2B5EF4-FFF2-40B4-BE49-F238E27FC236}">
                <a16:creationId xmlns:a16="http://schemas.microsoft.com/office/drawing/2014/main" id="{7B3AC998-FF80-241D-1623-869AC48ABD54}"/>
              </a:ext>
            </a:extLst>
          </p:cNvPr>
          <p:cNvPicPr>
            <a:picLocks noChangeAspect="1"/>
          </p:cNvPicPr>
          <p:nvPr/>
        </p:nvPicPr>
        <p:blipFill>
          <a:blip r:embed="rId3"/>
          <a:stretch>
            <a:fillRect/>
          </a:stretch>
        </p:blipFill>
        <p:spPr>
          <a:xfrm>
            <a:off x="3173816" y="810723"/>
            <a:ext cx="5844368" cy="5236554"/>
          </a:xfrm>
          <a:prstGeom prst="rect">
            <a:avLst/>
          </a:prstGeom>
        </p:spPr>
      </p:pic>
      <p:sp>
        <p:nvSpPr>
          <p:cNvPr id="7" name="Footer Placeholder 2">
            <a:extLst>
              <a:ext uri="{FF2B5EF4-FFF2-40B4-BE49-F238E27FC236}">
                <a16:creationId xmlns:a16="http://schemas.microsoft.com/office/drawing/2014/main" id="{6A24E094-6217-7F0B-46C6-F6C1B86A8ED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tint val="75000"/>
                  </a:schemeClr>
                </a:solidFill>
                <a:effectLst/>
                <a:latin typeface="+mn-lt"/>
                <a:ea typeface="+mn-ea"/>
                <a:cs typeface="+mn-cs"/>
              </a:rPr>
              <a:t>Patcharapol (Pat) Wachiraphan, University of Colorado Boulde</a:t>
            </a:r>
            <a:r>
              <a:rPr lang="en-US" dirty="0"/>
              <a:t>r</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807747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06BAB-6B88-00D9-9B5D-CA3909533C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A6FA4A-9761-F23A-002C-52D1435791F9}"/>
              </a:ext>
            </a:extLst>
          </p:cNvPr>
          <p:cNvSpPr>
            <a:spLocks noGrp="1"/>
          </p:cNvSpPr>
          <p:nvPr>
            <p:ph type="title"/>
          </p:nvPr>
        </p:nvSpPr>
        <p:spPr/>
        <p:txBody>
          <a:bodyPr/>
          <a:lstStyle/>
          <a:p>
            <a:r>
              <a:rPr lang="en-US" dirty="0"/>
              <a:t>We averaged three eclipses together to get more robust emission spectrum</a:t>
            </a:r>
          </a:p>
        </p:txBody>
      </p:sp>
      <p:sp>
        <p:nvSpPr>
          <p:cNvPr id="3" name="Content Placeholder 2">
            <a:extLst>
              <a:ext uri="{FF2B5EF4-FFF2-40B4-BE49-F238E27FC236}">
                <a16:creationId xmlns:a16="http://schemas.microsoft.com/office/drawing/2014/main" id="{CB942441-C173-B623-D9A9-A45A77E585B8}"/>
              </a:ext>
            </a:extLst>
          </p:cNvPr>
          <p:cNvSpPr>
            <a:spLocks noGrp="1"/>
          </p:cNvSpPr>
          <p:nvPr>
            <p:ph idx="1"/>
          </p:nvPr>
        </p:nvSpPr>
        <p:spPr/>
        <p:txBody>
          <a:bodyPr/>
          <a:lstStyle/>
          <a:p>
            <a:r>
              <a:rPr lang="en-US" dirty="0"/>
              <a:t>Eureka! (grey) and SPARTA (color) emission spectrum</a:t>
            </a:r>
          </a:p>
        </p:txBody>
      </p:sp>
      <p:sp>
        <p:nvSpPr>
          <p:cNvPr id="5" name="Slide Number Placeholder 4">
            <a:extLst>
              <a:ext uri="{FF2B5EF4-FFF2-40B4-BE49-F238E27FC236}">
                <a16:creationId xmlns:a16="http://schemas.microsoft.com/office/drawing/2014/main" id="{581C5484-6182-3E33-6E73-60C1FCCDB2F1}"/>
              </a:ext>
            </a:extLst>
          </p:cNvPr>
          <p:cNvSpPr>
            <a:spLocks noGrp="1"/>
          </p:cNvSpPr>
          <p:nvPr>
            <p:ph type="sldNum" sz="quarter" idx="12"/>
          </p:nvPr>
        </p:nvSpPr>
        <p:spPr/>
        <p:txBody>
          <a:bodyPr/>
          <a:lstStyle/>
          <a:p>
            <a:fld id="{DFDF98CC-160E-494C-8C3C-8CDC5FA257DE}" type="slidenum">
              <a:rPr lang="en-US" smtClean="0"/>
              <a:t>51</a:t>
            </a:fld>
            <a:endParaRPr lang="en-US"/>
          </a:p>
        </p:txBody>
      </p:sp>
      <p:pic>
        <p:nvPicPr>
          <p:cNvPr id="9" name="Picture 8">
            <a:extLst>
              <a:ext uri="{FF2B5EF4-FFF2-40B4-BE49-F238E27FC236}">
                <a16:creationId xmlns:a16="http://schemas.microsoft.com/office/drawing/2014/main" id="{D094C7F4-0C64-A937-6914-20F7B0F50E9E}"/>
              </a:ext>
            </a:extLst>
          </p:cNvPr>
          <p:cNvPicPr>
            <a:picLocks noChangeAspect="1"/>
          </p:cNvPicPr>
          <p:nvPr/>
        </p:nvPicPr>
        <p:blipFill>
          <a:blip r:embed="rId4"/>
          <a:srcRect t="71864"/>
          <a:stretch/>
        </p:blipFill>
        <p:spPr>
          <a:xfrm>
            <a:off x="1265625" y="2837657"/>
            <a:ext cx="9660750" cy="3428999"/>
          </a:xfrm>
          <a:prstGeom prst="rect">
            <a:avLst/>
          </a:prstGeom>
        </p:spPr>
      </p:pic>
      <p:pic>
        <p:nvPicPr>
          <p:cNvPr id="10" name="Picture 9">
            <a:extLst>
              <a:ext uri="{FF2B5EF4-FFF2-40B4-BE49-F238E27FC236}">
                <a16:creationId xmlns:a16="http://schemas.microsoft.com/office/drawing/2014/main" id="{29B55F07-CA18-38C1-8160-167174CB6267}"/>
              </a:ext>
            </a:extLst>
          </p:cNvPr>
          <p:cNvPicPr>
            <a:picLocks noChangeAspect="1"/>
          </p:cNvPicPr>
          <p:nvPr/>
        </p:nvPicPr>
        <p:blipFill>
          <a:blip r:embed="rId4"/>
          <a:srcRect t="-312" b="97275"/>
          <a:stretch/>
        </p:blipFill>
        <p:spPr>
          <a:xfrm>
            <a:off x="1265625" y="2480410"/>
            <a:ext cx="9660750" cy="370126"/>
          </a:xfrm>
          <a:prstGeom prst="rect">
            <a:avLst/>
          </a:prstGeom>
        </p:spPr>
      </p:pic>
      <p:sp>
        <p:nvSpPr>
          <p:cNvPr id="11" name="Footer Placeholder 2">
            <a:extLst>
              <a:ext uri="{FF2B5EF4-FFF2-40B4-BE49-F238E27FC236}">
                <a16:creationId xmlns:a16="http://schemas.microsoft.com/office/drawing/2014/main" id="{E3E790AB-99A2-16F1-A487-1D5164EBF83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tint val="75000"/>
                  </a:schemeClr>
                </a:solidFill>
                <a:effectLst/>
                <a:latin typeface="+mn-lt"/>
                <a:ea typeface="+mn-ea"/>
                <a:cs typeface="+mn-cs"/>
              </a:rPr>
              <a:t>Patcharapol (Pat) Wachiraphan, University of Colorado Boulde</a:t>
            </a:r>
            <a:r>
              <a:rPr lang="en-US" dirty="0"/>
              <a:t>r</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043019060"/>
      </p:ext>
    </p:extLst>
  </p:cSld>
  <p:clrMapOvr>
    <a:masterClrMapping/>
  </p:clrMapOvr>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063B6-B5A8-E701-CBAA-7704885E6041}"/>
            </a:ext>
          </a:extLst>
        </p:cNvPr>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090AFFE0-F033-CB34-29E3-B2DBE323446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pPr>
            <a:fld id="{DFDF98CC-160E-494C-8C3C-8CDC5FA257DE}" type="slidenum">
              <a:rPr lang="en-US" smtClean="0"/>
              <a:pPr algn="r" defTabSz="914400">
                <a:spcAft>
                  <a:spcPts val="600"/>
                </a:spcAft>
              </a:pPr>
              <a:t>52</a:t>
            </a:fld>
            <a:endParaRPr lang="en-US"/>
          </a:p>
        </p:txBody>
      </p:sp>
      <p:sp>
        <p:nvSpPr>
          <p:cNvPr id="4" name="TextBox 3">
            <a:extLst>
              <a:ext uri="{FF2B5EF4-FFF2-40B4-BE49-F238E27FC236}">
                <a16:creationId xmlns:a16="http://schemas.microsoft.com/office/drawing/2014/main" id="{7907DE58-BB1E-5CCD-6F78-B4DC4E684264}"/>
              </a:ext>
            </a:extLst>
          </p:cNvPr>
          <p:cNvSpPr txBox="1"/>
          <p:nvPr/>
        </p:nvSpPr>
        <p:spPr>
          <a:xfrm>
            <a:off x="9184734" y="1875295"/>
            <a:ext cx="1776640" cy="369332"/>
          </a:xfrm>
          <a:prstGeom prst="rect">
            <a:avLst/>
          </a:prstGeom>
          <a:noFill/>
        </p:spPr>
        <p:txBody>
          <a:bodyPr wrap="none" rtlCol="0">
            <a:spAutoFit/>
          </a:bodyPr>
          <a:lstStyle/>
          <a:p>
            <a:r>
              <a:rPr lang="en-US" dirty="0"/>
              <a:t>Cosmic shoreline</a:t>
            </a:r>
          </a:p>
        </p:txBody>
      </p:sp>
      <p:sp>
        <p:nvSpPr>
          <p:cNvPr id="3" name="Footer Placeholder 2">
            <a:extLst>
              <a:ext uri="{FF2B5EF4-FFF2-40B4-BE49-F238E27FC236}">
                <a16:creationId xmlns:a16="http://schemas.microsoft.com/office/drawing/2014/main" id="{7D62B230-736A-1896-03CB-9FB170B248B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tint val="75000"/>
                  </a:schemeClr>
                </a:solidFill>
                <a:effectLst/>
                <a:latin typeface="+mn-lt"/>
                <a:ea typeface="+mn-ea"/>
                <a:cs typeface="+mn-cs"/>
              </a:rPr>
              <a:t>Patcharapol (Pat) Wachiraphan, University of Colorado Boulde</a:t>
            </a:r>
            <a:r>
              <a:rPr lang="en-US" dirty="0"/>
              <a:t>r</a:t>
            </a:r>
            <a:endParaRPr lang="en-US" kern="1200" dirty="0">
              <a:solidFill>
                <a:schemeClr val="tx1">
                  <a:tint val="75000"/>
                </a:schemeClr>
              </a:solidFill>
              <a:latin typeface="+mn-lt"/>
              <a:ea typeface="+mn-ea"/>
              <a:cs typeface="+mn-cs"/>
            </a:endParaRPr>
          </a:p>
        </p:txBody>
      </p:sp>
      <p:pic>
        <p:nvPicPr>
          <p:cNvPr id="6" name="Picture 5">
            <a:extLst>
              <a:ext uri="{FF2B5EF4-FFF2-40B4-BE49-F238E27FC236}">
                <a16:creationId xmlns:a16="http://schemas.microsoft.com/office/drawing/2014/main" id="{FE2FC3FD-0E24-DF17-330E-2AEBB98B9544}"/>
              </a:ext>
            </a:extLst>
          </p:cNvPr>
          <p:cNvPicPr>
            <a:picLocks noChangeAspect="1"/>
          </p:cNvPicPr>
          <p:nvPr/>
        </p:nvPicPr>
        <p:blipFill>
          <a:blip r:embed="rId4"/>
          <a:srcRect t="-1438"/>
          <a:stretch/>
        </p:blipFill>
        <p:spPr>
          <a:xfrm>
            <a:off x="4495800" y="-136525"/>
            <a:ext cx="3200400" cy="6492875"/>
          </a:xfrm>
          <a:prstGeom prst="rect">
            <a:avLst/>
          </a:prstGeom>
        </p:spPr>
      </p:pic>
    </p:spTree>
    <p:extLst>
      <p:ext uri="{BB962C8B-B14F-4D97-AF65-F5344CB8AC3E}">
        <p14:creationId xmlns:p14="http://schemas.microsoft.com/office/powerpoint/2010/main" val="1709291053"/>
      </p:ext>
    </p:extLst>
  </p:cSld>
  <p:clrMapOvr>
    <a:masterClrMapping/>
  </p:clrMapOvr>
  <p:extLst>
    <p:ext uri="{6950BFC3-D8DA-4A85-94F7-54DA5524770B}">
      <p188:commentRel xmlns:p188="http://schemas.microsoft.com/office/powerpoint/2018/8/main" r:id="rId3"/>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A8DC3-A3F6-DA69-9CF0-BEF5FCEBAF7E}"/>
            </a:ext>
          </a:extLst>
        </p:cNvPr>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BDDFCE80-9B4A-A595-E721-F4B4E5FACBA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pPr>
            <a:fld id="{DFDF98CC-160E-494C-8C3C-8CDC5FA257DE}" type="slidenum">
              <a:rPr lang="en-US" smtClean="0"/>
              <a:pPr algn="r" defTabSz="914400">
                <a:spcAft>
                  <a:spcPts val="600"/>
                </a:spcAft>
              </a:pPr>
              <a:t>53</a:t>
            </a:fld>
            <a:endParaRPr lang="en-US"/>
          </a:p>
        </p:txBody>
      </p:sp>
      <p:sp>
        <p:nvSpPr>
          <p:cNvPr id="3" name="Footer Placeholder 2">
            <a:extLst>
              <a:ext uri="{FF2B5EF4-FFF2-40B4-BE49-F238E27FC236}">
                <a16:creationId xmlns:a16="http://schemas.microsoft.com/office/drawing/2014/main" id="{01111A02-320D-0F72-5B6A-6E1D71C22D4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tint val="75000"/>
                  </a:schemeClr>
                </a:solidFill>
                <a:effectLst/>
                <a:latin typeface="+mn-lt"/>
                <a:ea typeface="+mn-ea"/>
                <a:cs typeface="+mn-cs"/>
              </a:rPr>
              <a:t>Patcharapol (Pat) Wachiraphan, University of Colorado Boulde</a:t>
            </a:r>
            <a:r>
              <a:rPr lang="en-US" dirty="0"/>
              <a:t>r</a:t>
            </a:r>
            <a:endParaRPr lang="en-US" kern="1200" dirty="0">
              <a:solidFill>
                <a:schemeClr val="tx1">
                  <a:tint val="75000"/>
                </a:schemeClr>
              </a:solidFill>
              <a:latin typeface="+mn-lt"/>
              <a:ea typeface="+mn-ea"/>
              <a:cs typeface="+mn-cs"/>
            </a:endParaRPr>
          </a:p>
        </p:txBody>
      </p:sp>
      <p:pic>
        <p:nvPicPr>
          <p:cNvPr id="5" name="Picture 4">
            <a:extLst>
              <a:ext uri="{FF2B5EF4-FFF2-40B4-BE49-F238E27FC236}">
                <a16:creationId xmlns:a16="http://schemas.microsoft.com/office/drawing/2014/main" id="{BE780B6A-D429-788D-27A3-C018063CBCA0}"/>
              </a:ext>
            </a:extLst>
          </p:cNvPr>
          <p:cNvPicPr>
            <a:picLocks noChangeAspect="1"/>
          </p:cNvPicPr>
          <p:nvPr/>
        </p:nvPicPr>
        <p:blipFill>
          <a:blip r:embed="rId4"/>
          <a:stretch>
            <a:fillRect/>
          </a:stretch>
        </p:blipFill>
        <p:spPr>
          <a:xfrm>
            <a:off x="3938888" y="5812"/>
            <a:ext cx="4314224" cy="6350538"/>
          </a:xfrm>
          <a:prstGeom prst="rect">
            <a:avLst/>
          </a:prstGeom>
        </p:spPr>
      </p:pic>
    </p:spTree>
    <p:extLst>
      <p:ext uri="{BB962C8B-B14F-4D97-AF65-F5344CB8AC3E}">
        <p14:creationId xmlns:p14="http://schemas.microsoft.com/office/powerpoint/2010/main" val="2911126332"/>
      </p:ext>
    </p:extLst>
  </p:cSld>
  <p:clrMapOvr>
    <a:masterClrMapping/>
  </p:clrMapOvr>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14A48-0F60-4C50-0B0B-D1C9FD7D539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C541FBD-355B-00E9-B016-EBF9DB247A27}"/>
              </a:ext>
            </a:extLst>
          </p:cNvPr>
          <p:cNvSpPr>
            <a:spLocks noGrp="1"/>
          </p:cNvSpPr>
          <p:nvPr>
            <p:ph type="ftr" sz="quarter" idx="11"/>
          </p:nvPr>
        </p:nvSpPr>
        <p:spPr/>
        <p:txBody>
          <a:bodyPr/>
          <a:lstStyle/>
          <a:p>
            <a:r>
              <a:rPr lang="en-US"/>
              <a:t>The Thermal Emission Spectrum of the Nearby Rocky Exoplanet LTT 1445A b from JWST MIRI/LRS, Patcharapol (Pat) Wachiraphan, University of Colorado Boulder</a:t>
            </a:r>
          </a:p>
        </p:txBody>
      </p:sp>
      <p:sp>
        <p:nvSpPr>
          <p:cNvPr id="5" name="Slide Number Placeholder 4">
            <a:extLst>
              <a:ext uri="{FF2B5EF4-FFF2-40B4-BE49-F238E27FC236}">
                <a16:creationId xmlns:a16="http://schemas.microsoft.com/office/drawing/2014/main" id="{F602E8E0-1687-8376-D900-E11BC89EEB36}"/>
              </a:ext>
            </a:extLst>
          </p:cNvPr>
          <p:cNvSpPr>
            <a:spLocks noGrp="1"/>
          </p:cNvSpPr>
          <p:nvPr>
            <p:ph type="sldNum" sz="quarter" idx="12"/>
          </p:nvPr>
        </p:nvSpPr>
        <p:spPr/>
        <p:txBody>
          <a:bodyPr/>
          <a:lstStyle/>
          <a:p>
            <a:fld id="{DFDF98CC-160E-494C-8C3C-8CDC5FA257DE}" type="slidenum">
              <a:rPr lang="en-US" smtClean="0"/>
              <a:t>54</a:t>
            </a:fld>
            <a:endParaRPr lang="en-US"/>
          </a:p>
        </p:txBody>
      </p:sp>
      <p:sp>
        <p:nvSpPr>
          <p:cNvPr id="6" name="Content Placeholder 2">
            <a:extLst>
              <a:ext uri="{FF2B5EF4-FFF2-40B4-BE49-F238E27FC236}">
                <a16:creationId xmlns:a16="http://schemas.microsoft.com/office/drawing/2014/main" id="{27A457F5-D01A-BDE6-83CF-032B97453C75}"/>
              </a:ext>
            </a:extLst>
          </p:cNvPr>
          <p:cNvSpPr>
            <a:spLocks noGrp="1"/>
          </p:cNvSpPr>
          <p:nvPr>
            <p:ph idx="1"/>
          </p:nvPr>
        </p:nvSpPr>
        <p:spPr>
          <a:xfrm>
            <a:off x="838200" y="2544009"/>
            <a:ext cx="10515600" cy="1769982"/>
          </a:xfrm>
        </p:spPr>
        <p:txBody>
          <a:bodyPr anchor="ctr">
            <a:normAutofit/>
          </a:bodyPr>
          <a:lstStyle/>
          <a:p>
            <a:pPr marL="0" indent="0" algn="ctr">
              <a:buNone/>
            </a:pPr>
            <a:r>
              <a:rPr lang="en-US" sz="6600" dirty="0"/>
              <a:t>Fun demos</a:t>
            </a:r>
          </a:p>
        </p:txBody>
      </p:sp>
    </p:spTree>
    <p:extLst>
      <p:ext uri="{BB962C8B-B14F-4D97-AF65-F5344CB8AC3E}">
        <p14:creationId xmlns:p14="http://schemas.microsoft.com/office/powerpoint/2010/main" val="3523886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FF213-C676-92EA-67A3-A14823C93CBF}"/>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E914EB6E-0D40-89D2-19BE-07F41605AED5}"/>
              </a:ext>
            </a:extLst>
          </p:cNvPr>
          <p:cNvSpPr>
            <a:spLocks noGrp="1"/>
          </p:cNvSpPr>
          <p:nvPr>
            <p:ph type="title"/>
          </p:nvPr>
        </p:nvSpPr>
        <p:spPr>
          <a:xfrm>
            <a:off x="638881" y="639192"/>
            <a:ext cx="4114799" cy="4723221"/>
          </a:xfrm>
        </p:spPr>
        <p:txBody>
          <a:bodyPr vert="horz" lIns="91440" tIns="45720" rIns="91440" bIns="45720" rtlCol="0" anchor="b">
            <a:normAutofit/>
          </a:bodyPr>
          <a:lstStyle/>
          <a:p>
            <a:r>
              <a:rPr lang="en-US" sz="4100" kern="1200" dirty="0">
                <a:solidFill>
                  <a:schemeClr val="tx1"/>
                </a:solidFill>
                <a:latin typeface="+mj-lt"/>
                <a:ea typeface="+mj-ea"/>
                <a:cs typeface="+mj-cs"/>
              </a:rPr>
              <a:t>We can search for atmospheres of rocky exoplanets via the planet’s </a:t>
            </a:r>
            <a:r>
              <a:rPr lang="en-US" sz="4100" b="1" kern="1200" dirty="0">
                <a:solidFill>
                  <a:srgbClr val="9341D4"/>
                </a:solidFill>
                <a:latin typeface="+mj-lt"/>
                <a:ea typeface="+mj-ea"/>
                <a:cs typeface="+mj-cs"/>
              </a:rPr>
              <a:t>emission spectrum</a:t>
            </a:r>
            <a:r>
              <a:rPr lang="en-US" sz="4100" kern="1200" dirty="0">
                <a:solidFill>
                  <a:srgbClr val="9341D4"/>
                </a:solidFill>
                <a:latin typeface="+mj-lt"/>
                <a:ea typeface="+mj-ea"/>
                <a:cs typeface="+mj-cs"/>
              </a:rPr>
              <a:t> </a:t>
            </a:r>
            <a:r>
              <a:rPr lang="en-US" sz="4100" kern="1200" dirty="0">
                <a:solidFill>
                  <a:schemeClr val="tx1"/>
                </a:solidFill>
                <a:latin typeface="+mj-lt"/>
                <a:ea typeface="+mj-ea"/>
                <a:cs typeface="+mj-cs"/>
              </a:rPr>
              <a:t>during a secondary eclipse </a:t>
            </a:r>
          </a:p>
        </p:txBody>
      </p:sp>
      <p:sp>
        <p:nvSpPr>
          <p:cNvPr id="11" name="Slide Number Placeholder 10">
            <a:extLst>
              <a:ext uri="{FF2B5EF4-FFF2-40B4-BE49-F238E27FC236}">
                <a16:creationId xmlns:a16="http://schemas.microsoft.com/office/drawing/2014/main" id="{69B39538-2706-E8C4-6DBF-1BE6A6DCF89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pPr>
            <a:fld id="{DFDF98CC-160E-494C-8C3C-8CDC5FA257DE}" type="slidenum">
              <a:rPr lang="en-US" smtClean="0"/>
              <a:pPr algn="r" defTabSz="914400">
                <a:spcAft>
                  <a:spcPts val="600"/>
                </a:spcAft>
              </a:pPr>
              <a:t>55</a:t>
            </a:fld>
            <a:endParaRPr lang="en-US"/>
          </a:p>
        </p:txBody>
      </p:sp>
      <p:pic>
        <p:nvPicPr>
          <p:cNvPr id="6" name="Picture 5" descr="A close-up of planets&#10;&#10;Description automatically generated">
            <a:extLst>
              <a:ext uri="{FF2B5EF4-FFF2-40B4-BE49-F238E27FC236}">
                <a16:creationId xmlns:a16="http://schemas.microsoft.com/office/drawing/2014/main" id="{9BC69F9C-29C6-4965-1ED2-BBAC8DF569A0}"/>
              </a:ext>
            </a:extLst>
          </p:cNvPr>
          <p:cNvPicPr>
            <a:picLocks noChangeAspect="1"/>
          </p:cNvPicPr>
          <p:nvPr/>
        </p:nvPicPr>
        <p:blipFill>
          <a:blip r:embed="rId3"/>
          <a:srcRect b="52705"/>
          <a:stretch/>
        </p:blipFill>
        <p:spPr>
          <a:xfrm>
            <a:off x="5076556" y="340041"/>
            <a:ext cx="4231898" cy="2697628"/>
          </a:xfrm>
          <a:prstGeom prst="rect">
            <a:avLst/>
          </a:prstGeom>
        </p:spPr>
      </p:pic>
      <p:sp>
        <p:nvSpPr>
          <p:cNvPr id="9" name="TextBox 8">
            <a:extLst>
              <a:ext uri="{FF2B5EF4-FFF2-40B4-BE49-F238E27FC236}">
                <a16:creationId xmlns:a16="http://schemas.microsoft.com/office/drawing/2014/main" id="{2E49D70A-143C-C5FE-BB10-DD0A06E2D3E8}"/>
              </a:ext>
            </a:extLst>
          </p:cNvPr>
          <p:cNvSpPr txBox="1"/>
          <p:nvPr/>
        </p:nvSpPr>
        <p:spPr>
          <a:xfrm>
            <a:off x="9278749" y="4250262"/>
            <a:ext cx="2743200" cy="338554"/>
          </a:xfrm>
          <a:prstGeom prst="rect">
            <a:avLst/>
          </a:prstGeom>
          <a:noFill/>
        </p:spPr>
        <p:txBody>
          <a:bodyPr wrap="square" rtlCol="0">
            <a:spAutoFit/>
          </a:bodyPr>
          <a:lstStyle/>
          <a:p>
            <a:r>
              <a:rPr lang="en-US" sz="1600" dirty="0">
                <a:solidFill>
                  <a:schemeClr val="tx1">
                    <a:lumMod val="85000"/>
                  </a:schemeClr>
                </a:solidFill>
              </a:rPr>
              <a:t>Simulated image at 10 </a:t>
            </a:r>
            <a:r>
              <a:rPr lang="el-GR" sz="1600" dirty="0">
                <a:solidFill>
                  <a:schemeClr val="tx1">
                    <a:lumMod val="85000"/>
                  </a:schemeClr>
                </a:solidFill>
              </a:rPr>
              <a:t>μ</a:t>
            </a:r>
            <a:r>
              <a:rPr lang="en-US" sz="1600" dirty="0">
                <a:solidFill>
                  <a:schemeClr val="tx1">
                    <a:lumMod val="85000"/>
                  </a:schemeClr>
                </a:solidFill>
              </a:rPr>
              <a:t>m </a:t>
            </a:r>
            <a:endParaRPr lang="en-US" sz="1600" i="1" dirty="0">
              <a:solidFill>
                <a:schemeClr val="tx1">
                  <a:lumMod val="85000"/>
                </a:schemeClr>
              </a:solidFill>
            </a:endParaRPr>
          </a:p>
        </p:txBody>
      </p:sp>
      <p:pic>
        <p:nvPicPr>
          <p:cNvPr id="10" name="Picture 9" descr="A close-up of planets&#10;&#10;Description automatically generated">
            <a:extLst>
              <a:ext uri="{FF2B5EF4-FFF2-40B4-BE49-F238E27FC236}">
                <a16:creationId xmlns:a16="http://schemas.microsoft.com/office/drawing/2014/main" id="{7E301896-D015-36B1-D693-455FEA8A0811}"/>
              </a:ext>
            </a:extLst>
          </p:cNvPr>
          <p:cNvPicPr>
            <a:picLocks noChangeAspect="1"/>
          </p:cNvPicPr>
          <p:nvPr/>
        </p:nvPicPr>
        <p:blipFill>
          <a:blip r:embed="rId3"/>
          <a:srcRect t="47295"/>
          <a:stretch/>
        </p:blipFill>
        <p:spPr>
          <a:xfrm>
            <a:off x="5076556" y="3037669"/>
            <a:ext cx="4231898" cy="3006235"/>
          </a:xfrm>
          <a:prstGeom prst="rect">
            <a:avLst/>
          </a:prstGeom>
        </p:spPr>
      </p:pic>
      <p:sp>
        <p:nvSpPr>
          <p:cNvPr id="12" name="TextBox 11">
            <a:extLst>
              <a:ext uri="{FF2B5EF4-FFF2-40B4-BE49-F238E27FC236}">
                <a16:creationId xmlns:a16="http://schemas.microsoft.com/office/drawing/2014/main" id="{D3DE971B-018A-FF60-DEBF-FADC4E107447}"/>
              </a:ext>
            </a:extLst>
          </p:cNvPr>
          <p:cNvSpPr txBox="1"/>
          <p:nvPr/>
        </p:nvSpPr>
        <p:spPr>
          <a:xfrm>
            <a:off x="9278749" y="1396468"/>
            <a:ext cx="2743200" cy="584775"/>
          </a:xfrm>
          <a:prstGeom prst="rect">
            <a:avLst/>
          </a:prstGeom>
          <a:noFill/>
        </p:spPr>
        <p:txBody>
          <a:bodyPr wrap="square" rtlCol="0">
            <a:spAutoFit/>
          </a:bodyPr>
          <a:lstStyle/>
          <a:p>
            <a:r>
              <a:rPr lang="en-US" sz="1600" dirty="0">
                <a:solidFill>
                  <a:schemeClr val="tx1">
                    <a:lumMod val="85000"/>
                  </a:schemeClr>
                </a:solidFill>
              </a:rPr>
              <a:t>True color picture of Earth and Moon from NASA’s </a:t>
            </a:r>
            <a:r>
              <a:rPr lang="en-US" sz="1600" i="1" dirty="0">
                <a:solidFill>
                  <a:schemeClr val="tx1">
                    <a:lumMod val="85000"/>
                  </a:schemeClr>
                </a:solidFill>
              </a:rPr>
              <a:t>EPOXI. </a:t>
            </a:r>
            <a:endParaRPr lang="en-US" sz="1400" dirty="0">
              <a:solidFill>
                <a:schemeClr val="tx1">
                  <a:lumMod val="75000"/>
                </a:schemeClr>
              </a:solidFill>
            </a:endParaRPr>
          </a:p>
        </p:txBody>
      </p:sp>
      <p:sp>
        <p:nvSpPr>
          <p:cNvPr id="15" name="TextBox 14">
            <a:extLst>
              <a:ext uri="{FF2B5EF4-FFF2-40B4-BE49-F238E27FC236}">
                <a16:creationId xmlns:a16="http://schemas.microsoft.com/office/drawing/2014/main" id="{780A4E21-89F1-07EC-526B-2D1C25D70A57}"/>
              </a:ext>
            </a:extLst>
          </p:cNvPr>
          <p:cNvSpPr txBox="1"/>
          <p:nvPr/>
        </p:nvSpPr>
        <p:spPr>
          <a:xfrm>
            <a:off x="9308454" y="5416355"/>
            <a:ext cx="2738033" cy="307777"/>
          </a:xfrm>
          <a:prstGeom prst="rect">
            <a:avLst/>
          </a:prstGeom>
          <a:noFill/>
        </p:spPr>
        <p:txBody>
          <a:bodyPr wrap="square">
            <a:spAutoFit/>
          </a:bodyPr>
          <a:lstStyle/>
          <a:p>
            <a:r>
              <a:rPr lang="en-US" sz="1400" dirty="0">
                <a:solidFill>
                  <a:schemeClr val="tx1">
                    <a:lumMod val="75000"/>
                  </a:schemeClr>
                </a:solidFill>
              </a:rPr>
              <a:t>Credit: Robinson, T. (2011)</a:t>
            </a:r>
          </a:p>
        </p:txBody>
      </p:sp>
      <p:sp>
        <p:nvSpPr>
          <p:cNvPr id="16" name="TextBox 15">
            <a:extLst>
              <a:ext uri="{FF2B5EF4-FFF2-40B4-BE49-F238E27FC236}">
                <a16:creationId xmlns:a16="http://schemas.microsoft.com/office/drawing/2014/main" id="{33A5A963-616B-C6ED-CF72-3FF84F38BA84}"/>
              </a:ext>
            </a:extLst>
          </p:cNvPr>
          <p:cNvSpPr txBox="1"/>
          <p:nvPr/>
        </p:nvSpPr>
        <p:spPr>
          <a:xfrm>
            <a:off x="8596190" y="3131743"/>
            <a:ext cx="682559" cy="369332"/>
          </a:xfrm>
          <a:prstGeom prst="rect">
            <a:avLst/>
          </a:prstGeom>
          <a:noFill/>
          <a:ln w="25400">
            <a:solidFill>
              <a:schemeClr val="accent1">
                <a:lumMod val="60000"/>
                <a:lumOff val="40000"/>
              </a:schemeClr>
            </a:solidFill>
          </a:ln>
        </p:spPr>
        <p:txBody>
          <a:bodyPr wrap="none" rtlCol="0">
            <a:spAutoFit/>
          </a:bodyPr>
          <a:lstStyle/>
          <a:p>
            <a:r>
              <a:rPr lang="en-US" dirty="0">
                <a:solidFill>
                  <a:schemeClr val="accent5">
                    <a:lumMod val="60000"/>
                    <a:lumOff val="40000"/>
                  </a:schemeClr>
                </a:solidFill>
              </a:rPr>
              <a:t>Earth</a:t>
            </a:r>
          </a:p>
        </p:txBody>
      </p:sp>
      <p:cxnSp>
        <p:nvCxnSpPr>
          <p:cNvPr id="18" name="Elbow Connector 17">
            <a:extLst>
              <a:ext uri="{FF2B5EF4-FFF2-40B4-BE49-F238E27FC236}">
                <a16:creationId xmlns:a16="http://schemas.microsoft.com/office/drawing/2014/main" id="{BEEB9E2D-7316-FFBC-16FF-1CBB2AE73E9F}"/>
              </a:ext>
            </a:extLst>
          </p:cNvPr>
          <p:cNvCxnSpPr>
            <a:stCxn id="16" idx="1"/>
          </p:cNvCxnSpPr>
          <p:nvPr/>
        </p:nvCxnSpPr>
        <p:spPr>
          <a:xfrm rot="10800000" flipV="1">
            <a:off x="8120478" y="3316409"/>
            <a:ext cx="475712" cy="319772"/>
          </a:xfrm>
          <a:prstGeom prst="bentConnector3">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0DBB1BC-BE4B-18EB-CCC3-8089FA522F42}"/>
              </a:ext>
            </a:extLst>
          </p:cNvPr>
          <p:cNvSpPr txBox="1"/>
          <p:nvPr/>
        </p:nvSpPr>
        <p:spPr>
          <a:xfrm>
            <a:off x="5246310" y="4017970"/>
            <a:ext cx="666647" cy="584775"/>
          </a:xfrm>
          <a:prstGeom prst="rect">
            <a:avLst/>
          </a:prstGeom>
          <a:noFill/>
          <a:ln w="25400">
            <a:solidFill>
              <a:schemeClr val="accent2">
                <a:lumMod val="60000"/>
                <a:lumOff val="40000"/>
              </a:schemeClr>
            </a:solidFill>
          </a:ln>
        </p:spPr>
        <p:txBody>
          <a:bodyPr wrap="square" rtlCol="0" anchor="t">
            <a:spAutoFit/>
          </a:bodyPr>
          <a:lstStyle/>
          <a:p>
            <a:pPr algn="ctr"/>
            <a:r>
              <a:rPr lang="en-US" sz="1600" dirty="0">
                <a:solidFill>
                  <a:schemeClr val="accent2">
                    <a:lumMod val="60000"/>
                    <a:lumOff val="40000"/>
                  </a:schemeClr>
                </a:solidFill>
              </a:rPr>
              <a:t>Night</a:t>
            </a:r>
          </a:p>
          <a:p>
            <a:pPr algn="ctr"/>
            <a:r>
              <a:rPr lang="en-US" sz="1600" dirty="0">
                <a:solidFill>
                  <a:schemeClr val="accent2">
                    <a:lumMod val="60000"/>
                    <a:lumOff val="40000"/>
                  </a:schemeClr>
                </a:solidFill>
              </a:rPr>
              <a:t>side</a:t>
            </a:r>
          </a:p>
        </p:txBody>
      </p:sp>
      <p:sp>
        <p:nvSpPr>
          <p:cNvPr id="33" name="TextBox 32">
            <a:extLst>
              <a:ext uri="{FF2B5EF4-FFF2-40B4-BE49-F238E27FC236}">
                <a16:creationId xmlns:a16="http://schemas.microsoft.com/office/drawing/2014/main" id="{53535E38-0307-BC36-933E-39FB3C5444D0}"/>
              </a:ext>
            </a:extLst>
          </p:cNvPr>
          <p:cNvSpPr txBox="1"/>
          <p:nvPr/>
        </p:nvSpPr>
        <p:spPr>
          <a:xfrm>
            <a:off x="6659535" y="4017970"/>
            <a:ext cx="666647" cy="584775"/>
          </a:xfrm>
          <a:prstGeom prst="rect">
            <a:avLst/>
          </a:prstGeom>
          <a:noFill/>
          <a:ln w="25400">
            <a:solidFill>
              <a:schemeClr val="accent2">
                <a:lumMod val="60000"/>
                <a:lumOff val="40000"/>
              </a:schemeClr>
            </a:solidFill>
          </a:ln>
        </p:spPr>
        <p:txBody>
          <a:bodyPr wrap="square" rtlCol="0" anchor="t">
            <a:spAutoFit/>
          </a:bodyPr>
          <a:lstStyle/>
          <a:p>
            <a:pPr algn="ctr"/>
            <a:r>
              <a:rPr lang="en-US" sz="1600" dirty="0">
                <a:solidFill>
                  <a:schemeClr val="accent2">
                    <a:lumMod val="60000"/>
                    <a:lumOff val="40000"/>
                  </a:schemeClr>
                </a:solidFill>
              </a:rPr>
              <a:t>Day</a:t>
            </a:r>
          </a:p>
          <a:p>
            <a:pPr algn="ctr"/>
            <a:r>
              <a:rPr lang="en-US" sz="1600" dirty="0">
                <a:solidFill>
                  <a:schemeClr val="accent2">
                    <a:lumMod val="60000"/>
                    <a:lumOff val="40000"/>
                  </a:schemeClr>
                </a:solidFill>
              </a:rPr>
              <a:t>side</a:t>
            </a:r>
          </a:p>
        </p:txBody>
      </p:sp>
      <p:sp>
        <p:nvSpPr>
          <p:cNvPr id="34" name="Footer Placeholder 2">
            <a:extLst>
              <a:ext uri="{FF2B5EF4-FFF2-40B4-BE49-F238E27FC236}">
                <a16:creationId xmlns:a16="http://schemas.microsoft.com/office/drawing/2014/main" id="{5C62C3BD-1857-AFCA-EC4F-1CA67B79C68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tint val="75000"/>
                  </a:schemeClr>
                </a:solidFill>
                <a:effectLst/>
                <a:latin typeface="+mn-lt"/>
                <a:ea typeface="+mn-ea"/>
                <a:cs typeface="+mn-cs"/>
              </a:rPr>
              <a:t>Patcharapol (Pat) Wachiraphan, University of Colorado Boulde</a:t>
            </a:r>
            <a:r>
              <a:rPr lang="en-US" dirty="0"/>
              <a:t>r</a:t>
            </a:r>
            <a:endParaRPr lang="en-US" kern="1200" dirty="0">
              <a:solidFill>
                <a:schemeClr val="tx1">
                  <a:tint val="75000"/>
                </a:schemeClr>
              </a:solidFill>
              <a:latin typeface="+mn-lt"/>
              <a:ea typeface="+mn-ea"/>
              <a:cs typeface="+mn-cs"/>
            </a:endParaRPr>
          </a:p>
        </p:txBody>
      </p:sp>
      <p:sp>
        <p:nvSpPr>
          <p:cNvPr id="2" name="Rounded Rectangle 1">
            <a:extLst>
              <a:ext uri="{FF2B5EF4-FFF2-40B4-BE49-F238E27FC236}">
                <a16:creationId xmlns:a16="http://schemas.microsoft.com/office/drawing/2014/main" id="{EF2AAD42-E632-D72E-2BCC-A897A2C6854E}"/>
              </a:ext>
            </a:extLst>
          </p:cNvPr>
          <p:cNvSpPr/>
          <p:nvPr/>
        </p:nvSpPr>
        <p:spPr>
          <a:xfrm>
            <a:off x="10109681" y="263282"/>
            <a:ext cx="1912268" cy="751819"/>
          </a:xfrm>
          <a:prstGeom prst="roundRect">
            <a:avLst/>
          </a:prstGeom>
          <a:noFill/>
          <a:ln w="38100">
            <a:solidFill>
              <a:srgbClr val="FF7E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7EA2"/>
                </a:solidFill>
              </a:rPr>
              <a:t>Method</a:t>
            </a:r>
          </a:p>
        </p:txBody>
      </p:sp>
    </p:spTree>
    <p:extLst>
      <p:ext uri="{BB962C8B-B14F-4D97-AF65-F5344CB8AC3E}">
        <p14:creationId xmlns:p14="http://schemas.microsoft.com/office/powerpoint/2010/main" val="28806713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55640-C9A5-F490-F8B8-7A0CC999D6AD}"/>
              </a:ext>
            </a:extLst>
          </p:cNvPr>
          <p:cNvSpPr>
            <a:spLocks noGrp="1"/>
          </p:cNvSpPr>
          <p:nvPr>
            <p:ph type="title"/>
          </p:nvPr>
        </p:nvSpPr>
        <p:spPr/>
        <p:txBody>
          <a:bodyPr/>
          <a:lstStyle/>
          <a:p>
            <a:r>
              <a:rPr lang="en-US"/>
              <a:t>What is the target? (LTT1445Ab!)</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22252D-D657-F1FB-93C4-09010A0DE21B}"/>
                  </a:ext>
                </a:extLst>
              </p:cNvPr>
              <p:cNvSpPr>
                <a:spLocks noGrp="1"/>
              </p:cNvSpPr>
              <p:nvPr>
                <p:ph idx="1"/>
              </p:nvPr>
            </p:nvSpPr>
            <p:spPr>
              <a:xfrm>
                <a:off x="838200" y="1825624"/>
                <a:ext cx="10515600" cy="4769139"/>
              </a:xfrm>
            </p:spPr>
            <p:txBody>
              <a:bodyPr>
                <a:normAutofit/>
              </a:bodyPr>
              <a:lstStyle/>
              <a:p>
                <a:r>
                  <a:rPr lang="en-US" dirty="0"/>
                  <a:t>LTT1445Ab</a:t>
                </a:r>
              </a:p>
              <a:p>
                <a:pPr lvl="1"/>
                <a:r>
                  <a:rPr lang="en-US" dirty="0"/>
                  <a:t>Host star: LTT1445A (Triple star system)</a:t>
                </a:r>
              </a:p>
              <a:p>
                <a:pPr lvl="2"/>
                <a:r>
                  <a:rPr lang="en-US" dirty="0"/>
                  <a:t>M3.0V</a:t>
                </a:r>
              </a:p>
              <a:p>
                <a:pPr lvl="2"/>
                <a:r>
                  <a:rPr lang="en-US" dirty="0"/>
                  <a:t>R =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0.271</m:t>
                        </m:r>
                      </m:e>
                      <m:sub>
                        <m:r>
                          <a:rPr lang="en-US" b="0" i="1" smtClean="0">
                            <a:latin typeface="Cambria Math" panose="02040503050406030204" pitchFamily="18" charset="0"/>
                          </a:rPr>
                          <m:t>−0.010</m:t>
                        </m:r>
                      </m:sub>
                      <m:sup>
                        <m:r>
                          <a:rPr lang="en-US" b="0" i="1" smtClean="0">
                            <a:latin typeface="Cambria Math" panose="02040503050406030204" pitchFamily="18" charset="0"/>
                          </a:rPr>
                          <m:t>+0.019</m:t>
                        </m:r>
                      </m:sup>
                    </m:sSubSup>
                  </m:oMath>
                </a14:m>
                <a:r>
                  <a:rPr lang="en-US" dirty="0"/>
                  <a:t> R</a:t>
                </a:r>
                <a:r>
                  <a:rPr lang="en-US" baseline="-25000" dirty="0"/>
                  <a:t>☉</a:t>
                </a:r>
              </a:p>
              <a:p>
                <a:pPr lvl="2"/>
                <a:r>
                  <a:rPr lang="en-US" dirty="0"/>
                  <a:t>M = 0.257 </a:t>
                </a:r>
                <a14:m>
                  <m:oMath xmlns:m="http://schemas.openxmlformats.org/officeDocument/2006/math">
                    <m:r>
                      <a:rPr lang="en-US" b="0" i="1" smtClean="0">
                        <a:solidFill>
                          <a:schemeClr val="tx1"/>
                        </a:solidFill>
                        <a:latin typeface="Cambria Math" panose="02040503050406030204" pitchFamily="18" charset="0"/>
                      </a:rPr>
                      <m:t>±</m:t>
                    </m:r>
                  </m:oMath>
                </a14:m>
                <a:r>
                  <a:rPr lang="en-US" dirty="0"/>
                  <a:t> 0.014 M</a:t>
                </a:r>
                <a:r>
                  <a:rPr lang="en-US" baseline="-25000" dirty="0"/>
                  <a:t>☉</a:t>
                </a:r>
              </a:p>
              <a:p>
                <a:pPr lvl="2"/>
                <a:r>
                  <a:rPr lang="en-US" dirty="0"/>
                  <a:t>T</a:t>
                </a:r>
                <a:r>
                  <a:rPr lang="en-US" baseline="-25000" dirty="0"/>
                  <a:t>eff</a:t>
                </a:r>
                <a:r>
                  <a:rPr lang="en-US" dirty="0"/>
                  <a:t> = 3340 </a:t>
                </a:r>
                <a14:m>
                  <m:oMath xmlns:m="http://schemas.openxmlformats.org/officeDocument/2006/math">
                    <m:r>
                      <a:rPr lang="en-US" b="0" i="1" smtClean="0">
                        <a:solidFill>
                          <a:schemeClr val="tx1"/>
                        </a:solidFill>
                        <a:latin typeface="Cambria Math" panose="02040503050406030204" pitchFamily="18" charset="0"/>
                      </a:rPr>
                      <m:t>±</m:t>
                    </m:r>
                  </m:oMath>
                </a14:m>
                <a:r>
                  <a:rPr lang="en-US" dirty="0"/>
                  <a:t> 150 K</a:t>
                </a:r>
              </a:p>
              <a:p>
                <a:pPr lvl="1"/>
                <a:r>
                  <a:rPr lang="en-US" dirty="0"/>
                  <a:t>Planet b</a:t>
                </a:r>
              </a:p>
              <a:p>
                <a:pPr lvl="2"/>
                <a:r>
                  <a:rPr lang="en-US" dirty="0"/>
                  <a:t>Period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5.3587635</m:t>
                        </m:r>
                      </m:e>
                      <m:sub>
                        <m:r>
                          <a:rPr lang="en-US" b="0" i="1" smtClean="0">
                            <a:latin typeface="Cambria Math" panose="02040503050406030204" pitchFamily="18" charset="0"/>
                          </a:rPr>
                          <m:t>−0.0000045</m:t>
                        </m:r>
                      </m:sub>
                      <m:sup>
                        <m:r>
                          <a:rPr lang="en-US" b="0" i="1" smtClean="0">
                            <a:latin typeface="Cambria Math" panose="02040503050406030204" pitchFamily="18" charset="0"/>
                          </a:rPr>
                          <m:t>+0.0000044</m:t>
                        </m:r>
                      </m:sup>
                    </m:sSubSup>
                  </m:oMath>
                </a14:m>
                <a:r>
                  <a:rPr lang="en-US" dirty="0"/>
                  <a:t> d</a:t>
                </a:r>
              </a:p>
              <a:p>
                <a:pPr lvl="2"/>
                <a:r>
                  <a:rPr lang="en-US" dirty="0"/>
                  <a:t>Inclination 89.53 deg</a:t>
                </a:r>
              </a:p>
              <a:p>
                <a:pPr lvl="2"/>
                <a:r>
                  <a:rPr lang="en-US" dirty="0"/>
                  <a:t>S =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5.7</m:t>
                        </m:r>
                      </m:e>
                      <m:sub>
                        <m:r>
                          <a:rPr lang="en-US" b="0" i="1" smtClean="0">
                            <a:latin typeface="Cambria Math" panose="02040503050406030204" pitchFamily="18" charset="0"/>
                          </a:rPr>
                          <m:t>−1.1</m:t>
                        </m:r>
                      </m:sub>
                      <m:sup>
                        <m:r>
                          <a:rPr lang="en-US" b="0" i="1" smtClean="0">
                            <a:latin typeface="Cambria Math" panose="02040503050406030204" pitchFamily="18" charset="0"/>
                          </a:rPr>
                          <m:t>+1.3</m:t>
                        </m:r>
                      </m:sup>
                    </m:sSub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m:t>
                        </m:r>
                      </m:sub>
                    </m:sSub>
                  </m:oMath>
                </a14:m>
                <a:endParaRPr lang="en-US" dirty="0"/>
              </a:p>
            </p:txBody>
          </p:sp>
        </mc:Choice>
        <mc:Fallback xmlns="">
          <p:sp>
            <p:nvSpPr>
              <p:cNvPr id="3" name="Content Placeholder 2">
                <a:extLst>
                  <a:ext uri="{FF2B5EF4-FFF2-40B4-BE49-F238E27FC236}">
                    <a16:creationId xmlns:a16="http://schemas.microsoft.com/office/drawing/2014/main" id="{2A22252D-D657-F1FB-93C4-09010A0DE21B}"/>
                  </a:ext>
                </a:extLst>
              </p:cNvPr>
              <p:cNvSpPr>
                <a:spLocks noGrp="1" noRot="1" noChangeAspect="1" noMove="1" noResize="1" noEditPoints="1" noAdjustHandles="1" noChangeArrowheads="1" noChangeShapeType="1" noTextEdit="1"/>
              </p:cNvSpPr>
              <p:nvPr>
                <p:ph idx="1"/>
              </p:nvPr>
            </p:nvSpPr>
            <p:spPr>
              <a:xfrm>
                <a:off x="838200" y="1825624"/>
                <a:ext cx="10515600" cy="4769139"/>
              </a:xfrm>
              <a:blipFill>
                <a:blip r:embed="rId3"/>
                <a:stretch>
                  <a:fillRect l="-1086" t="-2122"/>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63A1A47E-19E9-4496-4BC4-F2B324D717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421" t="18900" r="10883" b="19224"/>
          <a:stretch/>
        </p:blipFill>
        <p:spPr bwMode="auto">
          <a:xfrm>
            <a:off x="5561126" y="2718638"/>
            <a:ext cx="6293419" cy="29865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375722-0108-202D-84AA-C05F30F5BAFA}"/>
              </a:ext>
            </a:extLst>
          </p:cNvPr>
          <p:cNvSpPr txBox="1"/>
          <p:nvPr/>
        </p:nvSpPr>
        <p:spPr>
          <a:xfrm>
            <a:off x="6215357" y="5710019"/>
            <a:ext cx="4984955" cy="646331"/>
          </a:xfrm>
          <a:prstGeom prst="rect">
            <a:avLst/>
          </a:prstGeom>
          <a:noFill/>
        </p:spPr>
        <p:txBody>
          <a:bodyPr wrap="square" rtlCol="0">
            <a:spAutoFit/>
          </a:bodyPr>
          <a:lstStyle/>
          <a:p>
            <a:pPr algn="ctr"/>
            <a:r>
              <a:rPr lang="en-US" dirty="0"/>
              <a:t>A size comparison of LTT 1445 A b and the Earth, </a:t>
            </a:r>
          </a:p>
          <a:p>
            <a:pPr algn="ctr"/>
            <a:r>
              <a:rPr lang="en-US" dirty="0"/>
              <a:t>created in the NASA Exoplanet Catalog.</a:t>
            </a:r>
          </a:p>
        </p:txBody>
      </p:sp>
      <p:sp>
        <p:nvSpPr>
          <p:cNvPr id="7" name="Slide Number Placeholder 6">
            <a:extLst>
              <a:ext uri="{FF2B5EF4-FFF2-40B4-BE49-F238E27FC236}">
                <a16:creationId xmlns:a16="http://schemas.microsoft.com/office/drawing/2014/main" id="{08FFB013-0483-DA35-62F5-56586EE5218E}"/>
              </a:ext>
            </a:extLst>
          </p:cNvPr>
          <p:cNvSpPr>
            <a:spLocks noGrp="1"/>
          </p:cNvSpPr>
          <p:nvPr>
            <p:ph type="sldNum" sz="quarter" idx="12"/>
          </p:nvPr>
        </p:nvSpPr>
        <p:spPr/>
        <p:txBody>
          <a:bodyPr/>
          <a:lstStyle/>
          <a:p>
            <a:fld id="{DFDF98CC-160E-494C-8C3C-8CDC5FA257DE}" type="slidenum">
              <a:rPr lang="en-US" smtClean="0"/>
              <a:t>56</a:t>
            </a:fld>
            <a:endParaRPr lang="en-US"/>
          </a:p>
        </p:txBody>
      </p:sp>
      <p:sp>
        <p:nvSpPr>
          <p:cNvPr id="9" name="Footer Placeholder 2">
            <a:extLst>
              <a:ext uri="{FF2B5EF4-FFF2-40B4-BE49-F238E27FC236}">
                <a16:creationId xmlns:a16="http://schemas.microsoft.com/office/drawing/2014/main" id="{88448AAA-843C-0F57-7C3F-39832A3DAA5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tint val="75000"/>
                  </a:schemeClr>
                </a:solidFill>
                <a:effectLst/>
                <a:latin typeface="+mn-lt"/>
                <a:ea typeface="+mn-ea"/>
                <a:cs typeface="+mn-cs"/>
              </a:rPr>
              <a:t>Patcharapol (Pat) Wachiraphan, University of Colorado Boulde</a:t>
            </a:r>
            <a:r>
              <a:rPr lang="en-US" dirty="0"/>
              <a:t>r</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4066570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BEC7CB-2CCF-A582-86CF-217DE1E962AC}"/>
              </a:ext>
            </a:extLst>
          </p:cNvPr>
          <p:cNvSpPr>
            <a:spLocks noGrp="1"/>
          </p:cNvSpPr>
          <p:nvPr>
            <p:ph type="sldNum" sz="quarter" idx="12"/>
          </p:nvPr>
        </p:nvSpPr>
        <p:spPr/>
        <p:txBody>
          <a:bodyPr/>
          <a:lstStyle/>
          <a:p>
            <a:fld id="{DFDF98CC-160E-494C-8C3C-8CDC5FA257DE}" type="slidenum">
              <a:rPr lang="en-US" smtClean="0"/>
              <a:t>57</a:t>
            </a:fld>
            <a:endParaRPr lang="en-US"/>
          </a:p>
        </p:txBody>
      </p:sp>
      <p:sp>
        <p:nvSpPr>
          <p:cNvPr id="20" name="Oval 19">
            <a:extLst>
              <a:ext uri="{FF2B5EF4-FFF2-40B4-BE49-F238E27FC236}">
                <a16:creationId xmlns:a16="http://schemas.microsoft.com/office/drawing/2014/main" id="{D135AAA5-C6F0-B115-C7A7-58F99B79DF9E}"/>
              </a:ext>
            </a:extLst>
          </p:cNvPr>
          <p:cNvSpPr>
            <a:spLocks noChangeAspect="1"/>
          </p:cNvSpPr>
          <p:nvPr/>
        </p:nvSpPr>
        <p:spPr>
          <a:xfrm>
            <a:off x="398545" y="673661"/>
            <a:ext cx="5486400" cy="5486400"/>
          </a:xfrm>
          <a:prstGeom prst="ellipse">
            <a:avLst/>
          </a:prstGeom>
          <a:solidFill>
            <a:srgbClr val="FFC000"/>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3600" dirty="0"/>
              <a:t>Sun</a:t>
            </a:r>
          </a:p>
        </p:txBody>
      </p:sp>
      <p:sp>
        <p:nvSpPr>
          <p:cNvPr id="22" name="Oval 21">
            <a:extLst>
              <a:ext uri="{FF2B5EF4-FFF2-40B4-BE49-F238E27FC236}">
                <a16:creationId xmlns:a16="http://schemas.microsoft.com/office/drawing/2014/main" id="{92BC53AD-BD8A-926E-7747-90AE9E8A663E}"/>
              </a:ext>
            </a:extLst>
          </p:cNvPr>
          <p:cNvSpPr>
            <a:spLocks noChangeAspect="1"/>
          </p:cNvSpPr>
          <p:nvPr/>
        </p:nvSpPr>
        <p:spPr>
          <a:xfrm>
            <a:off x="7002256" y="2045261"/>
            <a:ext cx="1490472" cy="1490472"/>
          </a:xfrm>
          <a:prstGeom prst="ellipse">
            <a:avLst/>
          </a:prstGeom>
          <a:solidFill>
            <a:srgbClr val="FF2212"/>
          </a:solidFill>
          <a:ln>
            <a:solidFill>
              <a:srgbClr val="FF37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M3V</a:t>
            </a:r>
          </a:p>
        </p:txBody>
      </p:sp>
      <p:sp>
        <p:nvSpPr>
          <p:cNvPr id="26" name="Oval 25">
            <a:extLst>
              <a:ext uri="{FF2B5EF4-FFF2-40B4-BE49-F238E27FC236}">
                <a16:creationId xmlns:a16="http://schemas.microsoft.com/office/drawing/2014/main" id="{26263376-5A16-4E14-A00D-5C5E74D2DA6C}"/>
              </a:ext>
            </a:extLst>
          </p:cNvPr>
          <p:cNvSpPr>
            <a:spLocks noChangeAspect="1"/>
          </p:cNvSpPr>
          <p:nvPr/>
        </p:nvSpPr>
        <p:spPr>
          <a:xfrm>
            <a:off x="10270819" y="2579367"/>
            <a:ext cx="64008" cy="640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8" name="TextBox 27">
            <a:extLst>
              <a:ext uri="{FF2B5EF4-FFF2-40B4-BE49-F238E27FC236}">
                <a16:creationId xmlns:a16="http://schemas.microsoft.com/office/drawing/2014/main" id="{7F9CE981-4CE1-13C2-481A-BD14EAA2DF84}"/>
              </a:ext>
            </a:extLst>
          </p:cNvPr>
          <p:cNvSpPr txBox="1"/>
          <p:nvPr/>
        </p:nvSpPr>
        <p:spPr>
          <a:xfrm>
            <a:off x="10073054" y="2818772"/>
            <a:ext cx="1307593" cy="923330"/>
          </a:xfrm>
          <a:prstGeom prst="rect">
            <a:avLst/>
          </a:prstGeom>
          <a:noFill/>
          <a:ln>
            <a:solidFill>
              <a:srgbClr val="00B0F0"/>
            </a:solidFill>
          </a:ln>
        </p:spPr>
        <p:txBody>
          <a:bodyPr wrap="square" rtlCol="0">
            <a:spAutoFit/>
          </a:bodyPr>
          <a:lstStyle/>
          <a:p>
            <a:r>
              <a:rPr lang="en-US" dirty="0"/>
              <a:t>LTT1445Ab</a:t>
            </a:r>
          </a:p>
          <a:p>
            <a:r>
              <a:rPr lang="en-US" dirty="0"/>
              <a:t>0.01228 R</a:t>
            </a:r>
            <a:r>
              <a:rPr lang="en-US" baseline="-25000" dirty="0"/>
              <a:t>☉</a:t>
            </a:r>
          </a:p>
          <a:p>
            <a:r>
              <a:rPr lang="en-US" dirty="0"/>
              <a:t>S = 5.7 S</a:t>
            </a:r>
            <a:r>
              <a:rPr lang="en-US" baseline="-25000" dirty="0"/>
              <a:t>⊕</a:t>
            </a:r>
          </a:p>
        </p:txBody>
      </p:sp>
      <p:sp>
        <p:nvSpPr>
          <p:cNvPr id="32" name="TextBox 31">
            <a:extLst>
              <a:ext uri="{FF2B5EF4-FFF2-40B4-BE49-F238E27FC236}">
                <a16:creationId xmlns:a16="http://schemas.microsoft.com/office/drawing/2014/main" id="{5B6FE063-60A8-C859-5416-CED33698BB2A}"/>
              </a:ext>
            </a:extLst>
          </p:cNvPr>
          <p:cNvSpPr txBox="1"/>
          <p:nvPr/>
        </p:nvSpPr>
        <p:spPr>
          <a:xfrm>
            <a:off x="8373856" y="3059182"/>
            <a:ext cx="1120664" cy="646331"/>
          </a:xfrm>
          <a:prstGeom prst="rect">
            <a:avLst/>
          </a:prstGeom>
          <a:noFill/>
          <a:ln>
            <a:solidFill>
              <a:srgbClr val="FF2212"/>
            </a:solidFill>
          </a:ln>
        </p:spPr>
        <p:txBody>
          <a:bodyPr wrap="square" rtlCol="0">
            <a:spAutoFit/>
          </a:bodyPr>
          <a:lstStyle/>
          <a:p>
            <a:r>
              <a:rPr lang="en-US" dirty="0"/>
              <a:t>LTT1445A</a:t>
            </a:r>
          </a:p>
          <a:p>
            <a:r>
              <a:rPr lang="en-US" dirty="0"/>
              <a:t>0.271 R</a:t>
            </a:r>
            <a:r>
              <a:rPr lang="en-US" baseline="-25000" dirty="0"/>
              <a:t>☉</a:t>
            </a:r>
          </a:p>
        </p:txBody>
      </p:sp>
      <p:sp>
        <p:nvSpPr>
          <p:cNvPr id="33" name="TextBox 32">
            <a:extLst>
              <a:ext uri="{FF2B5EF4-FFF2-40B4-BE49-F238E27FC236}">
                <a16:creationId xmlns:a16="http://schemas.microsoft.com/office/drawing/2014/main" id="{9970F7DE-68AE-3E20-4BFC-892C4290E4FF}"/>
              </a:ext>
            </a:extLst>
          </p:cNvPr>
          <p:cNvSpPr txBox="1"/>
          <p:nvPr/>
        </p:nvSpPr>
        <p:spPr>
          <a:xfrm>
            <a:off x="10143881" y="5838140"/>
            <a:ext cx="1110214" cy="369332"/>
          </a:xfrm>
          <a:prstGeom prst="rect">
            <a:avLst/>
          </a:prstGeom>
          <a:noFill/>
          <a:ln>
            <a:solidFill>
              <a:srgbClr val="00B050"/>
            </a:solidFill>
          </a:ln>
        </p:spPr>
        <p:txBody>
          <a:bodyPr wrap="square" lIns="91440" tIns="45720" rIns="91440" bIns="45720" rtlCol="0" anchor="t">
            <a:spAutoFit/>
          </a:bodyPr>
          <a:lstStyle/>
          <a:p>
            <a:pPr algn="ctr"/>
            <a:r>
              <a:rPr lang="en-US" dirty="0"/>
              <a:t>To scale</a:t>
            </a:r>
          </a:p>
        </p:txBody>
      </p:sp>
      <p:sp>
        <p:nvSpPr>
          <p:cNvPr id="5" name="TextBox 4">
            <a:extLst>
              <a:ext uri="{FF2B5EF4-FFF2-40B4-BE49-F238E27FC236}">
                <a16:creationId xmlns:a16="http://schemas.microsoft.com/office/drawing/2014/main" id="{BD29C596-12F8-62DA-B84E-1808861CE7D3}"/>
              </a:ext>
            </a:extLst>
          </p:cNvPr>
          <p:cNvSpPr txBox="1"/>
          <p:nvPr/>
        </p:nvSpPr>
        <p:spPr>
          <a:xfrm>
            <a:off x="10073054" y="3898745"/>
            <a:ext cx="1621712" cy="369332"/>
          </a:xfrm>
          <a:prstGeom prst="rect">
            <a:avLst/>
          </a:prstGeom>
          <a:noFill/>
          <a:ln>
            <a:solidFill>
              <a:schemeClr val="accent3"/>
            </a:solidFill>
          </a:ln>
        </p:spPr>
        <p:txBody>
          <a:bodyPr wrap="square" lIns="91440" tIns="45720" rIns="91440" bIns="45720" rtlCol="0" anchor="t">
            <a:spAutoFit/>
          </a:bodyPr>
          <a:lstStyle/>
          <a:p>
            <a:pPr algn="ctr"/>
            <a:r>
              <a:rPr lang="en-US" dirty="0" err="1">
                <a:solidFill>
                  <a:schemeClr val="accent3"/>
                </a:solidFill>
              </a:rPr>
              <a:t>S</a:t>
            </a:r>
            <a:r>
              <a:rPr lang="en-US" baseline="-25000" dirty="0" err="1">
                <a:solidFill>
                  <a:schemeClr val="accent3"/>
                </a:solidFill>
              </a:rPr>
              <a:t>Mercury</a:t>
            </a:r>
            <a:r>
              <a:rPr lang="en-US" baseline="-25000" dirty="0">
                <a:solidFill>
                  <a:schemeClr val="accent3"/>
                </a:solidFill>
              </a:rPr>
              <a:t> </a:t>
            </a:r>
            <a:r>
              <a:rPr lang="en-US" dirty="0">
                <a:solidFill>
                  <a:schemeClr val="accent3"/>
                </a:solidFill>
              </a:rPr>
              <a:t>= 6.6 S</a:t>
            </a:r>
            <a:r>
              <a:rPr lang="en-US" baseline="-25000" dirty="0">
                <a:solidFill>
                  <a:schemeClr val="accent3"/>
                </a:solidFill>
              </a:rPr>
              <a:t>⊕</a:t>
            </a:r>
          </a:p>
        </p:txBody>
      </p:sp>
      <p:sp>
        <p:nvSpPr>
          <p:cNvPr id="9" name="Footer Placeholder 2">
            <a:extLst>
              <a:ext uri="{FF2B5EF4-FFF2-40B4-BE49-F238E27FC236}">
                <a16:creationId xmlns:a16="http://schemas.microsoft.com/office/drawing/2014/main" id="{D64741E1-580B-CBB8-5FC0-A2E31F5CD64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tint val="75000"/>
                  </a:schemeClr>
                </a:solidFill>
                <a:effectLst/>
                <a:latin typeface="+mn-lt"/>
                <a:ea typeface="+mn-ea"/>
                <a:cs typeface="+mn-cs"/>
              </a:rPr>
              <a:t>Patcharapol (Pat) Wachiraphan, University of Colorado Boulde</a:t>
            </a:r>
            <a:r>
              <a:rPr lang="en-US" dirty="0"/>
              <a:t>r</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05046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2" grpId="0" animBg="1"/>
    </p:bldLst>
  </p:timing>
  <p:extLst>
    <p:ext uri="{6950BFC3-D8DA-4A85-94F7-54DA5524770B}">
      <p188:commentRel xmlns:p188="http://schemas.microsoft.com/office/powerpoint/2018/8/main" r:id="rId3"/>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1065E-6F6F-61C3-057F-5BF7B8472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E179D7-509C-84BD-3DFF-0BC5F4BAB40A}"/>
              </a:ext>
            </a:extLst>
          </p:cNvPr>
          <p:cNvSpPr>
            <a:spLocks noGrp="1"/>
          </p:cNvSpPr>
          <p:nvPr>
            <p:ph type="title"/>
          </p:nvPr>
        </p:nvSpPr>
        <p:spPr>
          <a:xfrm>
            <a:off x="362607" y="365125"/>
            <a:ext cx="11524593" cy="1325563"/>
          </a:xfrm>
        </p:spPr>
        <p:txBody>
          <a:bodyPr/>
          <a:lstStyle/>
          <a:p>
            <a:r>
              <a:rPr lang="en-US" dirty="0">
                <a:solidFill>
                  <a:srgbClr val="FFFFFF"/>
                </a:solidFill>
                <a:effectLst/>
              </a:rPr>
              <a:t>We use thermal emission to probe LTT1445Ab's atmosphere.</a:t>
            </a:r>
          </a:p>
        </p:txBody>
      </p:sp>
      <p:sp>
        <p:nvSpPr>
          <p:cNvPr id="11" name="Slide Number Placeholder 10">
            <a:extLst>
              <a:ext uri="{FF2B5EF4-FFF2-40B4-BE49-F238E27FC236}">
                <a16:creationId xmlns:a16="http://schemas.microsoft.com/office/drawing/2014/main" id="{1837D1F8-898C-5988-4104-DB91A7A863D3}"/>
              </a:ext>
            </a:extLst>
          </p:cNvPr>
          <p:cNvSpPr>
            <a:spLocks noGrp="1"/>
          </p:cNvSpPr>
          <p:nvPr>
            <p:ph type="sldNum" sz="quarter" idx="12"/>
          </p:nvPr>
        </p:nvSpPr>
        <p:spPr/>
        <p:txBody>
          <a:bodyPr/>
          <a:lstStyle/>
          <a:p>
            <a:fld id="{DFDF98CC-160E-494C-8C3C-8CDC5FA257DE}" type="slidenum">
              <a:rPr lang="en-US" smtClean="0"/>
              <a:t>58</a:t>
            </a:fld>
            <a:endParaRPr lang="en-US"/>
          </a:p>
        </p:txBody>
      </p:sp>
      <p:pic>
        <p:nvPicPr>
          <p:cNvPr id="5" name="phase_curve.mp4">
            <a:hlinkClick r:id="" action="ppaction://media"/>
            <a:extLst>
              <a:ext uri="{FF2B5EF4-FFF2-40B4-BE49-F238E27FC236}">
                <a16:creationId xmlns:a16="http://schemas.microsoft.com/office/drawing/2014/main" id="{EDAAD291-5203-E630-0E3C-FE7FEEC3D1C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831692" y="1347784"/>
            <a:ext cx="4564462" cy="4930407"/>
          </a:xfrm>
          <a:prstGeom prst="rect">
            <a:avLst/>
          </a:prstGeom>
        </p:spPr>
      </p:pic>
      <p:cxnSp>
        <p:nvCxnSpPr>
          <p:cNvPr id="8" name="Elbow Connector 8">
            <a:extLst>
              <a:ext uri="{FF2B5EF4-FFF2-40B4-BE49-F238E27FC236}">
                <a16:creationId xmlns:a16="http://schemas.microsoft.com/office/drawing/2014/main" id="{967A9E20-1AB4-ACC5-D940-C1F9659E3B4F}"/>
              </a:ext>
            </a:extLst>
          </p:cNvPr>
          <p:cNvCxnSpPr>
            <a:cxnSpLocks/>
            <a:stCxn id="10" idx="3"/>
          </p:cNvCxnSpPr>
          <p:nvPr/>
        </p:nvCxnSpPr>
        <p:spPr>
          <a:xfrm>
            <a:off x="3702422" y="4340714"/>
            <a:ext cx="1055336" cy="919037"/>
          </a:xfrm>
          <a:prstGeom prst="bentConnector3">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30">
            <a:extLst>
              <a:ext uri="{FF2B5EF4-FFF2-40B4-BE49-F238E27FC236}">
                <a16:creationId xmlns:a16="http://schemas.microsoft.com/office/drawing/2014/main" id="{5F162DB0-9B31-A5D3-E37E-B98A33890422}"/>
              </a:ext>
            </a:extLst>
          </p:cNvPr>
          <p:cNvSpPr/>
          <p:nvPr/>
        </p:nvSpPr>
        <p:spPr>
          <a:xfrm>
            <a:off x="218915" y="4097567"/>
            <a:ext cx="3483507" cy="486294"/>
          </a:xfrm>
          <a:prstGeom prst="roundRect">
            <a:avLst/>
          </a:prstGeom>
          <a:solidFill>
            <a:schemeClr val="bg1"/>
          </a:solid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accent4">
                    <a:lumMod val="60000"/>
                    <a:lumOff val="40000"/>
                  </a:schemeClr>
                </a:solidFill>
              </a:rPr>
              <a:t>Secondary Eclipse (Star alone)</a:t>
            </a:r>
            <a:r>
              <a:rPr lang="en-US" sz="2000">
                <a:solidFill>
                  <a:schemeClr val="accent4">
                    <a:lumMod val="60000"/>
                    <a:lumOff val="40000"/>
                  </a:schemeClr>
                </a:solidFill>
              </a:rPr>
              <a:t> </a:t>
            </a:r>
            <a:endParaRPr lang="en-US" sz="2000" dirty="0">
              <a:solidFill>
                <a:schemeClr val="accent4">
                  <a:lumMod val="60000"/>
                  <a:lumOff val="40000"/>
                </a:schemeClr>
              </a:solidFill>
            </a:endParaRPr>
          </a:p>
        </p:txBody>
      </p:sp>
      <p:sp>
        <p:nvSpPr>
          <p:cNvPr id="7" name="TextBox 6">
            <a:extLst>
              <a:ext uri="{FF2B5EF4-FFF2-40B4-BE49-F238E27FC236}">
                <a16:creationId xmlns:a16="http://schemas.microsoft.com/office/drawing/2014/main" id="{ED160E4E-AFFB-780B-520E-6A425B7B8E07}"/>
              </a:ext>
            </a:extLst>
          </p:cNvPr>
          <p:cNvSpPr txBox="1"/>
          <p:nvPr/>
        </p:nvSpPr>
        <p:spPr>
          <a:xfrm>
            <a:off x="8298947" y="3525681"/>
            <a:ext cx="3152061" cy="646331"/>
          </a:xfrm>
          <a:prstGeom prst="rect">
            <a:avLst/>
          </a:prstGeom>
          <a:noFill/>
        </p:spPr>
        <p:txBody>
          <a:bodyPr wrap="square" rtlCol="0">
            <a:spAutoFit/>
          </a:bodyPr>
          <a:lstStyle/>
          <a:p>
            <a:pPr algn="ctr"/>
            <a:r>
              <a:rPr lang="en-US" dirty="0"/>
              <a:t>WASP-43b orbital animation</a:t>
            </a:r>
          </a:p>
          <a:p>
            <a:pPr algn="ctr"/>
            <a:r>
              <a:rPr lang="en-US" dirty="0"/>
              <a:t>(Credit: Catriona Murray)</a:t>
            </a:r>
          </a:p>
        </p:txBody>
      </p:sp>
      <p:sp>
        <p:nvSpPr>
          <p:cNvPr id="9" name="Footer Placeholder 2">
            <a:extLst>
              <a:ext uri="{FF2B5EF4-FFF2-40B4-BE49-F238E27FC236}">
                <a16:creationId xmlns:a16="http://schemas.microsoft.com/office/drawing/2014/main" id="{45CF6727-4CE1-883C-A237-F8545F12A4F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tint val="75000"/>
                  </a:schemeClr>
                </a:solidFill>
                <a:effectLst/>
                <a:latin typeface="+mn-lt"/>
                <a:ea typeface="+mn-ea"/>
                <a:cs typeface="+mn-cs"/>
              </a:rPr>
              <a:t>Patcharapol (Pat) Wachiraphan, University of Colorado Boulde</a:t>
            </a:r>
            <a:r>
              <a:rPr lang="en-US" dirty="0"/>
              <a:t>r</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25415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46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childTnLst>
        </p:cTn>
      </p:par>
    </p:tnLst>
    <p:bldLst>
      <p:bldP spid="10" grpId="0" animBg="1"/>
    </p:bldLst>
  </p:timing>
  <p:extLst>
    <p:ext uri="{6950BFC3-D8DA-4A85-94F7-54DA5524770B}">
      <p188:commentRel xmlns:p188="http://schemas.microsoft.com/office/powerpoint/2018/8/main" r:id="rId5"/>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1065E-6F6F-61C3-057F-5BF7B8472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E179D7-509C-84BD-3DFF-0BC5F4BAB40A}"/>
              </a:ext>
            </a:extLst>
          </p:cNvPr>
          <p:cNvSpPr>
            <a:spLocks noGrp="1"/>
          </p:cNvSpPr>
          <p:nvPr>
            <p:ph type="title"/>
          </p:nvPr>
        </p:nvSpPr>
        <p:spPr>
          <a:xfrm>
            <a:off x="838200" y="365125"/>
            <a:ext cx="11274918" cy="1325563"/>
          </a:xfrm>
        </p:spPr>
        <p:txBody>
          <a:bodyPr/>
          <a:lstStyle/>
          <a:p>
            <a:r>
              <a:rPr lang="en-US" dirty="0"/>
              <a:t>The eclipse depth tells us the dayside temperature.</a:t>
            </a:r>
          </a:p>
        </p:txBody>
      </p:sp>
      <p:sp>
        <p:nvSpPr>
          <p:cNvPr id="11" name="Slide Number Placeholder 10">
            <a:extLst>
              <a:ext uri="{FF2B5EF4-FFF2-40B4-BE49-F238E27FC236}">
                <a16:creationId xmlns:a16="http://schemas.microsoft.com/office/drawing/2014/main" id="{1837D1F8-898C-5988-4104-DB91A7A863D3}"/>
              </a:ext>
            </a:extLst>
          </p:cNvPr>
          <p:cNvSpPr>
            <a:spLocks noGrp="1"/>
          </p:cNvSpPr>
          <p:nvPr>
            <p:ph type="sldNum" sz="quarter" idx="12"/>
          </p:nvPr>
        </p:nvSpPr>
        <p:spPr/>
        <p:txBody>
          <a:bodyPr/>
          <a:lstStyle/>
          <a:p>
            <a:fld id="{DFDF98CC-160E-494C-8C3C-8CDC5FA257DE}" type="slidenum">
              <a:rPr lang="en-US" smtClean="0"/>
              <a:t>59</a:t>
            </a:fld>
            <a:endParaRPr lang="en-US"/>
          </a:p>
        </p:txBody>
      </p:sp>
      <p:pic>
        <p:nvPicPr>
          <p:cNvPr id="14" name="Picture 13" descr="A black background with white letters&#10;&#10;Description automatically generated">
            <a:extLst>
              <a:ext uri="{FF2B5EF4-FFF2-40B4-BE49-F238E27FC236}">
                <a16:creationId xmlns:a16="http://schemas.microsoft.com/office/drawing/2014/main" id="{994D24A9-1F7F-B5B2-7FD2-91E98EC58C28}"/>
              </a:ext>
            </a:extLst>
          </p:cNvPr>
          <p:cNvPicPr>
            <a:picLocks noChangeAspect="1"/>
          </p:cNvPicPr>
          <p:nvPr/>
        </p:nvPicPr>
        <p:blipFill>
          <a:blip r:embed="rId4"/>
          <a:stretch>
            <a:fillRect/>
          </a:stretch>
        </p:blipFill>
        <p:spPr>
          <a:xfrm>
            <a:off x="880466" y="3083368"/>
            <a:ext cx="3254772" cy="883595"/>
          </a:xfrm>
          <a:prstGeom prst="rect">
            <a:avLst/>
          </a:prstGeom>
        </p:spPr>
      </p:pic>
      <p:sp>
        <p:nvSpPr>
          <p:cNvPr id="16" name="Rounded Rectangle 5">
            <a:extLst>
              <a:ext uri="{FF2B5EF4-FFF2-40B4-BE49-F238E27FC236}">
                <a16:creationId xmlns:a16="http://schemas.microsoft.com/office/drawing/2014/main" id="{D17A75D7-61B7-3C2F-B4BF-752AB922BEF6}"/>
              </a:ext>
            </a:extLst>
          </p:cNvPr>
          <p:cNvSpPr/>
          <p:nvPr/>
        </p:nvSpPr>
        <p:spPr>
          <a:xfrm>
            <a:off x="849809" y="3073912"/>
            <a:ext cx="404419" cy="952803"/>
          </a:xfrm>
          <a:prstGeom prst="round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4C4B1E1-0382-BD3F-73E1-E6C675166D42}"/>
              </a:ext>
            </a:extLst>
          </p:cNvPr>
          <p:cNvSpPr txBox="1"/>
          <p:nvPr/>
        </p:nvSpPr>
        <p:spPr>
          <a:xfrm>
            <a:off x="197580" y="2296596"/>
            <a:ext cx="854438" cy="369332"/>
          </a:xfrm>
          <a:prstGeom prst="rect">
            <a:avLst/>
          </a:prstGeom>
          <a:noFill/>
          <a:ln w="12700">
            <a:solidFill>
              <a:schemeClr val="accent4">
                <a:lumMod val="60000"/>
                <a:lumOff val="40000"/>
              </a:schemeClr>
            </a:solidFill>
          </a:ln>
        </p:spPr>
        <p:txBody>
          <a:bodyPr wrap="square" lIns="91440" tIns="45720" rIns="91440" bIns="45720" rtlCol="0" anchor="t">
            <a:spAutoFit/>
          </a:bodyPr>
          <a:lstStyle/>
          <a:p>
            <a:pPr algn="ctr"/>
            <a:r>
              <a:rPr lang="en-US" dirty="0"/>
              <a:t>Depth</a:t>
            </a:r>
          </a:p>
        </p:txBody>
      </p:sp>
      <p:cxnSp>
        <p:nvCxnSpPr>
          <p:cNvPr id="27" name="Straight Arrow Connector 26">
            <a:extLst>
              <a:ext uri="{FF2B5EF4-FFF2-40B4-BE49-F238E27FC236}">
                <a16:creationId xmlns:a16="http://schemas.microsoft.com/office/drawing/2014/main" id="{82F63829-88B6-A094-CAAF-1F50B1258185}"/>
              </a:ext>
            </a:extLst>
          </p:cNvPr>
          <p:cNvCxnSpPr>
            <a:cxnSpLocks/>
          </p:cNvCxnSpPr>
          <p:nvPr/>
        </p:nvCxnSpPr>
        <p:spPr>
          <a:xfrm flipH="1" flipV="1">
            <a:off x="542076" y="2715454"/>
            <a:ext cx="303396" cy="358458"/>
          </a:xfrm>
          <a:prstGeom prst="straightConnector1">
            <a:avLst/>
          </a:prstGeom>
          <a:ln w="254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16">
            <a:extLst>
              <a:ext uri="{FF2B5EF4-FFF2-40B4-BE49-F238E27FC236}">
                <a16:creationId xmlns:a16="http://schemas.microsoft.com/office/drawing/2014/main" id="{84ACC0E0-1FDD-C3BC-3ADD-8436D7C03680}"/>
              </a:ext>
            </a:extLst>
          </p:cNvPr>
          <p:cNvSpPr/>
          <p:nvPr/>
        </p:nvSpPr>
        <p:spPr>
          <a:xfrm>
            <a:off x="3311935" y="3151076"/>
            <a:ext cx="452473" cy="883596"/>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8AD619A-A5CB-C4FA-3A07-B264A11E57C3}"/>
              </a:ext>
            </a:extLst>
          </p:cNvPr>
          <p:cNvSpPr txBox="1"/>
          <p:nvPr/>
        </p:nvSpPr>
        <p:spPr>
          <a:xfrm>
            <a:off x="4410306" y="2544014"/>
            <a:ext cx="1313066" cy="1477328"/>
          </a:xfrm>
          <a:prstGeom prst="rect">
            <a:avLst/>
          </a:prstGeom>
          <a:noFill/>
          <a:ln w="12700">
            <a:solidFill>
              <a:schemeClr val="accent2">
                <a:lumMod val="60000"/>
                <a:lumOff val="40000"/>
              </a:schemeClr>
            </a:solidFill>
          </a:ln>
        </p:spPr>
        <p:txBody>
          <a:bodyPr wrap="square" lIns="91440" tIns="45720" rIns="91440" bIns="45720" rtlCol="0" anchor="t">
            <a:spAutoFit/>
          </a:bodyPr>
          <a:lstStyle/>
          <a:p>
            <a:pPr algn="ctr"/>
            <a:r>
              <a:rPr lang="en-US" dirty="0"/>
              <a:t>Radius </a:t>
            </a:r>
          </a:p>
          <a:p>
            <a:pPr algn="ctr"/>
            <a:r>
              <a:rPr lang="en-US" dirty="0"/>
              <a:t>ratio</a:t>
            </a:r>
          </a:p>
          <a:p>
            <a:pPr algn="ctr"/>
            <a:r>
              <a:rPr lang="en-US" dirty="0"/>
              <a:t>(constrain</a:t>
            </a:r>
            <a:endParaRPr lang="en-US" dirty="0">
              <a:ea typeface="Calibri"/>
              <a:cs typeface="Calibri"/>
            </a:endParaRPr>
          </a:p>
          <a:p>
            <a:pPr algn="ctr"/>
            <a:r>
              <a:rPr lang="en-US" dirty="0"/>
              <a:t> from </a:t>
            </a:r>
            <a:endParaRPr lang="en-US"/>
          </a:p>
          <a:p>
            <a:pPr algn="ctr"/>
            <a:r>
              <a:rPr lang="en-US" dirty="0"/>
              <a:t>Transit)</a:t>
            </a:r>
            <a:endParaRPr lang="en-US" dirty="0">
              <a:ea typeface="Calibri"/>
              <a:cs typeface="Calibri"/>
            </a:endParaRPr>
          </a:p>
        </p:txBody>
      </p:sp>
      <p:cxnSp>
        <p:nvCxnSpPr>
          <p:cNvPr id="33" name="Straight Arrow Connector 32">
            <a:extLst>
              <a:ext uri="{FF2B5EF4-FFF2-40B4-BE49-F238E27FC236}">
                <a16:creationId xmlns:a16="http://schemas.microsoft.com/office/drawing/2014/main" id="{D0733928-DC6A-0974-872D-D3FE67006F60}"/>
              </a:ext>
            </a:extLst>
          </p:cNvPr>
          <p:cNvCxnSpPr>
            <a:cxnSpLocks/>
          </p:cNvCxnSpPr>
          <p:nvPr/>
        </p:nvCxnSpPr>
        <p:spPr>
          <a:xfrm flipV="1">
            <a:off x="3768678" y="3274006"/>
            <a:ext cx="647086" cy="381877"/>
          </a:xfrm>
          <a:prstGeom prst="straightConnector1">
            <a:avLst/>
          </a:prstGeom>
          <a:ln w="254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3">
            <a:extLst>
              <a:ext uri="{FF2B5EF4-FFF2-40B4-BE49-F238E27FC236}">
                <a16:creationId xmlns:a16="http://schemas.microsoft.com/office/drawing/2014/main" id="{907DA184-500C-8E32-67E2-6F60F9396C08}"/>
              </a:ext>
            </a:extLst>
          </p:cNvPr>
          <p:cNvSpPr/>
          <p:nvPr/>
        </p:nvSpPr>
        <p:spPr>
          <a:xfrm rot="16200000">
            <a:off x="2120992" y="3159323"/>
            <a:ext cx="461472" cy="131480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8C0C1A3-D856-C930-6F24-EDAD97625768}"/>
              </a:ext>
            </a:extLst>
          </p:cNvPr>
          <p:cNvSpPr txBox="1"/>
          <p:nvPr/>
        </p:nvSpPr>
        <p:spPr>
          <a:xfrm>
            <a:off x="2026512" y="4422669"/>
            <a:ext cx="1965239" cy="369332"/>
          </a:xfrm>
          <a:prstGeom prst="rect">
            <a:avLst/>
          </a:prstGeom>
          <a:noFill/>
          <a:ln w="12700">
            <a:solidFill>
              <a:srgbClr val="FF0000"/>
            </a:solidFill>
          </a:ln>
        </p:spPr>
        <p:txBody>
          <a:bodyPr wrap="square" lIns="91440" tIns="45720" rIns="91440" bIns="45720" rtlCol="0" anchor="t">
            <a:spAutoFit/>
          </a:bodyPr>
          <a:lstStyle/>
          <a:p>
            <a:pPr algn="ctr"/>
            <a:r>
              <a:rPr lang="en-US" dirty="0"/>
              <a:t>Blackbody of star</a:t>
            </a:r>
          </a:p>
        </p:txBody>
      </p:sp>
      <p:cxnSp>
        <p:nvCxnSpPr>
          <p:cNvPr id="39" name="Straight Arrow Connector 38">
            <a:extLst>
              <a:ext uri="{FF2B5EF4-FFF2-40B4-BE49-F238E27FC236}">
                <a16:creationId xmlns:a16="http://schemas.microsoft.com/office/drawing/2014/main" id="{FBCE3FC3-0056-1092-B595-08C153A2207D}"/>
              </a:ext>
            </a:extLst>
          </p:cNvPr>
          <p:cNvCxnSpPr>
            <a:cxnSpLocks/>
          </p:cNvCxnSpPr>
          <p:nvPr/>
        </p:nvCxnSpPr>
        <p:spPr>
          <a:xfrm>
            <a:off x="2362629" y="4058616"/>
            <a:ext cx="378516" cy="35290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29">
            <a:extLst>
              <a:ext uri="{FF2B5EF4-FFF2-40B4-BE49-F238E27FC236}">
                <a16:creationId xmlns:a16="http://schemas.microsoft.com/office/drawing/2014/main" id="{38C1DD73-2DB1-48E1-F4AD-626301A552C6}"/>
              </a:ext>
            </a:extLst>
          </p:cNvPr>
          <p:cNvSpPr/>
          <p:nvPr/>
        </p:nvSpPr>
        <p:spPr>
          <a:xfrm rot="16200000">
            <a:off x="2109008" y="2625865"/>
            <a:ext cx="485439" cy="1314809"/>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5A7BD39-15B7-7053-7D60-EFB440664298}"/>
              </a:ext>
            </a:extLst>
          </p:cNvPr>
          <p:cNvSpPr txBox="1"/>
          <p:nvPr/>
        </p:nvSpPr>
        <p:spPr>
          <a:xfrm>
            <a:off x="1866434" y="2299205"/>
            <a:ext cx="2285394" cy="369332"/>
          </a:xfrm>
          <a:prstGeom prst="rect">
            <a:avLst/>
          </a:prstGeom>
          <a:noFill/>
          <a:ln w="12700">
            <a:solidFill>
              <a:schemeClr val="accent6">
                <a:lumMod val="60000"/>
                <a:lumOff val="40000"/>
              </a:schemeClr>
            </a:solidFill>
          </a:ln>
        </p:spPr>
        <p:txBody>
          <a:bodyPr wrap="square" lIns="91440" tIns="45720" rIns="91440" bIns="45720" rtlCol="0" anchor="t">
            <a:spAutoFit/>
          </a:bodyPr>
          <a:lstStyle/>
          <a:p>
            <a:pPr algn="ctr"/>
            <a:r>
              <a:rPr lang="en-US" dirty="0"/>
              <a:t>Blackbody of planet</a:t>
            </a:r>
          </a:p>
        </p:txBody>
      </p:sp>
      <p:cxnSp>
        <p:nvCxnSpPr>
          <p:cNvPr id="45" name="Straight Arrow Connector 44">
            <a:extLst>
              <a:ext uri="{FF2B5EF4-FFF2-40B4-BE49-F238E27FC236}">
                <a16:creationId xmlns:a16="http://schemas.microsoft.com/office/drawing/2014/main" id="{9E627D85-7375-E38F-F888-0E77676A8DD7}"/>
              </a:ext>
            </a:extLst>
          </p:cNvPr>
          <p:cNvCxnSpPr>
            <a:cxnSpLocks/>
          </p:cNvCxnSpPr>
          <p:nvPr/>
        </p:nvCxnSpPr>
        <p:spPr>
          <a:xfrm flipV="1">
            <a:off x="2930802" y="2665344"/>
            <a:ext cx="369900" cy="358849"/>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graph of a graph&#10;&#10;Description automatically generated">
            <a:extLst>
              <a:ext uri="{FF2B5EF4-FFF2-40B4-BE49-F238E27FC236}">
                <a16:creationId xmlns:a16="http://schemas.microsoft.com/office/drawing/2014/main" id="{3D5F5483-4F43-4658-1B4B-3EC8049F4AC3}"/>
              </a:ext>
            </a:extLst>
          </p:cNvPr>
          <p:cNvPicPr>
            <a:picLocks noChangeAspect="1"/>
          </p:cNvPicPr>
          <p:nvPr/>
        </p:nvPicPr>
        <p:blipFill>
          <a:blip r:embed="rId5"/>
          <a:stretch>
            <a:fillRect/>
          </a:stretch>
        </p:blipFill>
        <p:spPr>
          <a:xfrm>
            <a:off x="5807923" y="1461244"/>
            <a:ext cx="6305195" cy="4728896"/>
          </a:xfrm>
          <a:prstGeom prst="rect">
            <a:avLst/>
          </a:prstGeom>
        </p:spPr>
      </p:pic>
      <p:sp>
        <p:nvSpPr>
          <p:cNvPr id="4" name="Footer Placeholder 2">
            <a:extLst>
              <a:ext uri="{FF2B5EF4-FFF2-40B4-BE49-F238E27FC236}">
                <a16:creationId xmlns:a16="http://schemas.microsoft.com/office/drawing/2014/main" id="{E9AF617F-8EB9-7332-530C-7A29546344A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tint val="75000"/>
                  </a:schemeClr>
                </a:solidFill>
                <a:effectLst/>
                <a:latin typeface="+mn-lt"/>
                <a:ea typeface="+mn-ea"/>
                <a:cs typeface="+mn-cs"/>
              </a:rPr>
              <a:t>Patcharapol (Pat) Wachiraphan, University of Colorado Boulde</a:t>
            </a:r>
            <a:r>
              <a:rPr lang="en-US" dirty="0"/>
              <a:t>r</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43349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9" grpId="0" animBg="1"/>
      <p:bldP spid="31" grpId="0" animBg="1"/>
      <p:bldP spid="35" grpId="0" animBg="1"/>
      <p:bldP spid="37" grpId="0" animBg="1"/>
      <p:bldP spid="41" grpId="0" animBg="1"/>
      <p:bldP spid="43" grpId="0" animBg="1"/>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1FD79-817A-9BFD-9B83-E335E3E46456}"/>
              </a:ext>
            </a:extLst>
          </p:cNvPr>
          <p:cNvSpPr>
            <a:spLocks noGrp="1"/>
          </p:cNvSpPr>
          <p:nvPr>
            <p:ph type="title"/>
          </p:nvPr>
        </p:nvSpPr>
        <p:spPr/>
        <p:txBody>
          <a:bodyPr/>
          <a:lstStyle/>
          <a:p>
            <a:r>
              <a:rPr lang="en-US" dirty="0"/>
              <a:t>M-dwarf opportunity (</a:t>
            </a:r>
            <a:r>
              <a:rPr lang="en-US" dirty="0">
                <a:solidFill>
                  <a:srgbClr val="C00000"/>
                </a:solidFill>
              </a:rPr>
              <a:t>or not?</a:t>
            </a:r>
            <a:r>
              <a:rPr lang="en-US" dirty="0"/>
              <a:t>)</a:t>
            </a:r>
          </a:p>
        </p:txBody>
      </p:sp>
      <p:sp>
        <p:nvSpPr>
          <p:cNvPr id="3" name="Content Placeholder 2">
            <a:extLst>
              <a:ext uri="{FF2B5EF4-FFF2-40B4-BE49-F238E27FC236}">
                <a16:creationId xmlns:a16="http://schemas.microsoft.com/office/drawing/2014/main" id="{C527AAA3-D9AD-D82F-3816-863246829D7A}"/>
              </a:ext>
            </a:extLst>
          </p:cNvPr>
          <p:cNvSpPr>
            <a:spLocks noGrp="1"/>
          </p:cNvSpPr>
          <p:nvPr>
            <p:ph idx="1"/>
          </p:nvPr>
        </p:nvSpPr>
        <p:spPr/>
        <p:txBody>
          <a:bodyPr/>
          <a:lstStyle/>
          <a:p>
            <a:r>
              <a:rPr lang="en-US" dirty="0"/>
              <a:t>Active?</a:t>
            </a:r>
          </a:p>
          <a:p>
            <a:r>
              <a:rPr lang="en-US" dirty="0"/>
              <a:t>Primary atmosphere</a:t>
            </a:r>
            <a:br>
              <a:rPr lang="en-US" dirty="0"/>
            </a:br>
            <a:r>
              <a:rPr lang="en-US" dirty="0"/>
              <a:t>escape</a:t>
            </a:r>
          </a:p>
        </p:txBody>
      </p:sp>
      <p:sp>
        <p:nvSpPr>
          <p:cNvPr id="4" name="Slide Number Placeholder 3">
            <a:extLst>
              <a:ext uri="{FF2B5EF4-FFF2-40B4-BE49-F238E27FC236}">
                <a16:creationId xmlns:a16="http://schemas.microsoft.com/office/drawing/2014/main" id="{DFAF54E8-41F2-7108-FCCE-33C42A78C34E}"/>
              </a:ext>
            </a:extLst>
          </p:cNvPr>
          <p:cNvSpPr>
            <a:spLocks noGrp="1"/>
          </p:cNvSpPr>
          <p:nvPr>
            <p:ph type="sldNum" sz="quarter" idx="12"/>
          </p:nvPr>
        </p:nvSpPr>
        <p:spPr/>
        <p:txBody>
          <a:bodyPr/>
          <a:lstStyle/>
          <a:p>
            <a:fld id="{DFDF98CC-160E-494C-8C3C-8CDC5FA257DE}" type="slidenum">
              <a:rPr lang="en-US" smtClean="0"/>
              <a:t>6</a:t>
            </a:fld>
            <a:endParaRPr lang="en-US"/>
          </a:p>
        </p:txBody>
      </p:sp>
      <p:pic>
        <p:nvPicPr>
          <p:cNvPr id="7" name="Picture 6" descr="A graph of a wave&#10;&#10;Description automatically generated with medium confidence">
            <a:extLst>
              <a:ext uri="{FF2B5EF4-FFF2-40B4-BE49-F238E27FC236}">
                <a16:creationId xmlns:a16="http://schemas.microsoft.com/office/drawing/2014/main" id="{5318AD53-B3C6-A1E1-E48A-7AC109AE701E}"/>
              </a:ext>
            </a:extLst>
          </p:cNvPr>
          <p:cNvPicPr>
            <a:picLocks noChangeAspect="1"/>
          </p:cNvPicPr>
          <p:nvPr/>
        </p:nvPicPr>
        <p:blipFill>
          <a:blip r:embed="rId3"/>
          <a:stretch>
            <a:fillRect/>
          </a:stretch>
        </p:blipFill>
        <p:spPr>
          <a:xfrm>
            <a:off x="4320077" y="1568316"/>
            <a:ext cx="7770324" cy="4063915"/>
          </a:xfrm>
          <a:prstGeom prst="rect">
            <a:avLst/>
          </a:prstGeom>
        </p:spPr>
      </p:pic>
      <p:sp>
        <p:nvSpPr>
          <p:cNvPr id="8" name="TextBox 7">
            <a:extLst>
              <a:ext uri="{FF2B5EF4-FFF2-40B4-BE49-F238E27FC236}">
                <a16:creationId xmlns:a16="http://schemas.microsoft.com/office/drawing/2014/main" id="{899354FE-1A2E-6828-9255-A9F598597376}"/>
              </a:ext>
            </a:extLst>
          </p:cNvPr>
          <p:cNvSpPr txBox="1"/>
          <p:nvPr/>
        </p:nvSpPr>
        <p:spPr>
          <a:xfrm>
            <a:off x="5954013" y="5721925"/>
            <a:ext cx="4502451" cy="646331"/>
          </a:xfrm>
          <a:prstGeom prst="rect">
            <a:avLst/>
          </a:prstGeom>
          <a:noFill/>
        </p:spPr>
        <p:txBody>
          <a:bodyPr wrap="none" rtlCol="0">
            <a:spAutoFit/>
          </a:bodyPr>
          <a:lstStyle/>
          <a:p>
            <a:pPr algn="ctr"/>
            <a:r>
              <a:rPr lang="en-US" sz="1800" dirty="0">
                <a:effectLst/>
                <a:latin typeface="AdvOTf9433e2d"/>
              </a:rPr>
              <a:t>Semiempirical model spectrum of TRAPPIST-1 </a:t>
            </a:r>
            <a:endParaRPr lang="en-US" dirty="0"/>
          </a:p>
          <a:p>
            <a:pPr algn="ctr"/>
            <a:r>
              <a:rPr lang="en-US" dirty="0"/>
              <a:t>Credit: </a:t>
            </a:r>
            <a:r>
              <a:rPr lang="en-US" sz="1800" dirty="0">
                <a:effectLst/>
                <a:latin typeface="AdvOTf9433e2d"/>
              </a:rPr>
              <a:t>Wilson, D. et al. 2021</a:t>
            </a:r>
            <a:endParaRPr lang="en-US" dirty="0"/>
          </a:p>
        </p:txBody>
      </p:sp>
      <p:sp>
        <p:nvSpPr>
          <p:cNvPr id="11" name="TextBox 10">
            <a:extLst>
              <a:ext uri="{FF2B5EF4-FFF2-40B4-BE49-F238E27FC236}">
                <a16:creationId xmlns:a16="http://schemas.microsoft.com/office/drawing/2014/main" id="{6F474A7C-DDA8-A449-7907-D738E67EE0A4}"/>
              </a:ext>
            </a:extLst>
          </p:cNvPr>
          <p:cNvSpPr txBox="1"/>
          <p:nvPr/>
        </p:nvSpPr>
        <p:spPr>
          <a:xfrm>
            <a:off x="838200" y="3214555"/>
            <a:ext cx="3271549"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accent2">
                    <a:lumMod val="60000"/>
                    <a:lumOff val="40000"/>
                  </a:schemeClr>
                </a:solidFill>
              </a:rPr>
              <a:t>Secondary atmosphere</a:t>
            </a:r>
          </a:p>
        </p:txBody>
      </p:sp>
      <p:sp>
        <p:nvSpPr>
          <p:cNvPr id="5" name="Footer Placeholder 2">
            <a:extLst>
              <a:ext uri="{FF2B5EF4-FFF2-40B4-BE49-F238E27FC236}">
                <a16:creationId xmlns:a16="http://schemas.microsoft.com/office/drawing/2014/main" id="{1A906D26-DABD-56D1-03F6-66E7E799AE7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
        <p:nvSpPr>
          <p:cNvPr id="6" name="Rounded Rectangle 5">
            <a:extLst>
              <a:ext uri="{FF2B5EF4-FFF2-40B4-BE49-F238E27FC236}">
                <a16:creationId xmlns:a16="http://schemas.microsoft.com/office/drawing/2014/main" id="{7A596C74-9063-C026-1254-EE535A83A7EC}"/>
              </a:ext>
            </a:extLst>
          </p:cNvPr>
          <p:cNvSpPr/>
          <p:nvPr/>
        </p:nvSpPr>
        <p:spPr>
          <a:xfrm>
            <a:off x="5161280" y="2367280"/>
            <a:ext cx="2631440" cy="2834640"/>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703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E3E77-5C06-5D3D-D5FE-77EB406241D1}"/>
            </a:ext>
          </a:extLst>
        </p:cNvPr>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26666EA1-896E-8CB4-92BB-F20BAA9DA846}"/>
              </a:ext>
            </a:extLst>
          </p:cNvPr>
          <p:cNvSpPr>
            <a:spLocks noGrp="1"/>
          </p:cNvSpPr>
          <p:nvPr>
            <p:ph type="sldNum" sz="quarter" idx="12"/>
          </p:nvPr>
        </p:nvSpPr>
        <p:spPr/>
        <p:txBody>
          <a:bodyPr/>
          <a:lstStyle/>
          <a:p>
            <a:fld id="{DFDF98CC-160E-494C-8C3C-8CDC5FA257DE}" type="slidenum">
              <a:rPr lang="en-US" smtClean="0"/>
              <a:t>60</a:t>
            </a:fld>
            <a:endParaRPr lang="en-US"/>
          </a:p>
        </p:txBody>
      </p:sp>
      <p:sp>
        <p:nvSpPr>
          <p:cNvPr id="3" name="TextBox 2">
            <a:extLst>
              <a:ext uri="{FF2B5EF4-FFF2-40B4-BE49-F238E27FC236}">
                <a16:creationId xmlns:a16="http://schemas.microsoft.com/office/drawing/2014/main" id="{7CB87D27-764E-09EC-41AB-70C29B2C2A71}"/>
              </a:ext>
            </a:extLst>
          </p:cNvPr>
          <p:cNvSpPr txBox="1"/>
          <p:nvPr/>
        </p:nvSpPr>
        <p:spPr>
          <a:xfrm>
            <a:off x="9278319" y="3429000"/>
            <a:ext cx="2743200" cy="1323439"/>
          </a:xfrm>
          <a:prstGeom prst="rect">
            <a:avLst/>
          </a:prstGeom>
          <a:noFill/>
          <a:ln w="28575">
            <a:solidFill>
              <a:schemeClr val="accent2">
                <a:lumMod val="40000"/>
                <a:lumOff val="6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ea typeface="Calibri"/>
                <a:cs typeface="Calibri"/>
              </a:rPr>
              <a:t>Tidally-locked rocky exoplanet heat redistribution</a:t>
            </a:r>
          </a:p>
          <a:p>
            <a:pPr algn="ctr"/>
            <a:r>
              <a:rPr lang="en-US" sz="2000" dirty="0">
                <a:ea typeface="Calibri"/>
                <a:cs typeface="Calibri"/>
              </a:rPr>
              <a:t>(Koll, 2022) </a:t>
            </a:r>
          </a:p>
        </p:txBody>
      </p:sp>
      <p:sp>
        <p:nvSpPr>
          <p:cNvPr id="15" name="TextBox 14">
            <a:extLst>
              <a:ext uri="{FF2B5EF4-FFF2-40B4-BE49-F238E27FC236}">
                <a16:creationId xmlns:a16="http://schemas.microsoft.com/office/drawing/2014/main" id="{D092EE48-A2BD-B1D5-FDDC-31A806E9F99F}"/>
              </a:ext>
            </a:extLst>
          </p:cNvPr>
          <p:cNvSpPr txBox="1"/>
          <p:nvPr/>
        </p:nvSpPr>
        <p:spPr>
          <a:xfrm>
            <a:off x="300314" y="3736776"/>
            <a:ext cx="2743200" cy="707886"/>
          </a:xfrm>
          <a:prstGeom prst="rect">
            <a:avLst/>
          </a:prstGeom>
          <a:noFill/>
          <a:ln w="28575">
            <a:solidFill>
              <a:schemeClr val="accent5">
                <a:lumMod val="60000"/>
                <a:lumOff val="4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ea typeface="Calibri"/>
                <a:cs typeface="Calibri"/>
              </a:rPr>
              <a:t>High albedo cloud</a:t>
            </a:r>
          </a:p>
          <a:p>
            <a:pPr algn="ctr"/>
            <a:r>
              <a:rPr lang="en-US" sz="2000" dirty="0">
                <a:ea typeface="Calibri"/>
                <a:cs typeface="Calibri"/>
              </a:rPr>
              <a:t>(</a:t>
            </a:r>
            <a:r>
              <a:rPr lang="en-US" sz="2000" dirty="0">
                <a:solidFill>
                  <a:schemeClr val="tx1">
                    <a:lumMod val="75000"/>
                    <a:lumOff val="25000"/>
                  </a:schemeClr>
                </a:solidFill>
              </a:rPr>
              <a:t>Mansfield et al., 2019</a:t>
            </a:r>
            <a:r>
              <a:rPr lang="en-US" sz="2000" dirty="0">
                <a:ea typeface="Calibri"/>
                <a:cs typeface="Calibri"/>
              </a:rPr>
              <a:t>) </a:t>
            </a:r>
          </a:p>
        </p:txBody>
      </p:sp>
      <p:pic>
        <p:nvPicPr>
          <p:cNvPr id="17" name="Picture 16" descr="A graph showing the temperature of a person&#10;&#10;Description automatically generated">
            <a:extLst>
              <a:ext uri="{FF2B5EF4-FFF2-40B4-BE49-F238E27FC236}">
                <a16:creationId xmlns:a16="http://schemas.microsoft.com/office/drawing/2014/main" id="{386951DC-1F50-75E8-E027-772332DB325F}"/>
              </a:ext>
            </a:extLst>
          </p:cNvPr>
          <p:cNvPicPr>
            <a:picLocks noChangeAspect="1"/>
          </p:cNvPicPr>
          <p:nvPr/>
        </p:nvPicPr>
        <p:blipFill>
          <a:blip r:embed="rId4"/>
          <a:stretch>
            <a:fillRect/>
          </a:stretch>
        </p:blipFill>
        <p:spPr>
          <a:xfrm>
            <a:off x="342661" y="1863804"/>
            <a:ext cx="2743200" cy="1600200"/>
          </a:xfrm>
          <a:prstGeom prst="rect">
            <a:avLst/>
          </a:prstGeom>
        </p:spPr>
      </p:pic>
      <p:pic>
        <p:nvPicPr>
          <p:cNvPr id="20" name="Picture 19" descr="A diagram of a bright light&#10;&#10;Description automatically generated with medium confidence">
            <a:extLst>
              <a:ext uri="{FF2B5EF4-FFF2-40B4-BE49-F238E27FC236}">
                <a16:creationId xmlns:a16="http://schemas.microsoft.com/office/drawing/2014/main" id="{9FCADCD0-BC59-49A4-EAD8-11F7A5EC5183}"/>
              </a:ext>
            </a:extLst>
          </p:cNvPr>
          <p:cNvPicPr>
            <a:picLocks noChangeAspect="1"/>
          </p:cNvPicPr>
          <p:nvPr/>
        </p:nvPicPr>
        <p:blipFill>
          <a:blip r:embed="rId5"/>
          <a:stretch>
            <a:fillRect/>
          </a:stretch>
        </p:blipFill>
        <p:spPr>
          <a:xfrm>
            <a:off x="342661" y="136525"/>
            <a:ext cx="2743200" cy="1600200"/>
          </a:xfrm>
          <a:prstGeom prst="rect">
            <a:avLst/>
          </a:prstGeom>
        </p:spPr>
      </p:pic>
      <p:pic>
        <p:nvPicPr>
          <p:cNvPr id="24" name="Picture 23" descr="A chart of a bright light&#10;&#10;Description automatically generated with medium confidence">
            <a:extLst>
              <a:ext uri="{FF2B5EF4-FFF2-40B4-BE49-F238E27FC236}">
                <a16:creationId xmlns:a16="http://schemas.microsoft.com/office/drawing/2014/main" id="{EC9BEE49-7C82-8E1C-2BA0-8D021FC85785}"/>
              </a:ext>
            </a:extLst>
          </p:cNvPr>
          <p:cNvPicPr>
            <a:picLocks noChangeAspect="1"/>
          </p:cNvPicPr>
          <p:nvPr/>
        </p:nvPicPr>
        <p:blipFill>
          <a:blip r:embed="rId6"/>
          <a:stretch>
            <a:fillRect/>
          </a:stretch>
        </p:blipFill>
        <p:spPr>
          <a:xfrm>
            <a:off x="365936" y="136525"/>
            <a:ext cx="2743200" cy="1600200"/>
          </a:xfrm>
          <a:prstGeom prst="rect">
            <a:avLst/>
          </a:prstGeom>
        </p:spPr>
      </p:pic>
      <p:pic>
        <p:nvPicPr>
          <p:cNvPr id="26" name="Picture 25" descr="A graph of a surface pressure&#10;&#10;Description automatically generated">
            <a:extLst>
              <a:ext uri="{FF2B5EF4-FFF2-40B4-BE49-F238E27FC236}">
                <a16:creationId xmlns:a16="http://schemas.microsoft.com/office/drawing/2014/main" id="{97DDB2C6-764A-A54D-439D-C85A5E2453DC}"/>
              </a:ext>
            </a:extLst>
          </p:cNvPr>
          <p:cNvPicPr>
            <a:picLocks noChangeAspect="1"/>
          </p:cNvPicPr>
          <p:nvPr/>
        </p:nvPicPr>
        <p:blipFill rotWithShape="1">
          <a:blip r:embed="rId7"/>
          <a:srcRect l="2919" t="11377" r="35652" b="1652"/>
          <a:stretch/>
        </p:blipFill>
        <p:spPr>
          <a:xfrm>
            <a:off x="3173347" y="103785"/>
            <a:ext cx="5845305" cy="6206845"/>
          </a:xfrm>
          <a:prstGeom prst="rect">
            <a:avLst/>
          </a:prstGeom>
        </p:spPr>
      </p:pic>
      <p:pic>
        <p:nvPicPr>
          <p:cNvPr id="28" name="Picture 27" descr="A graph of a surface pressure&#10;&#10;Description automatically generated">
            <a:extLst>
              <a:ext uri="{FF2B5EF4-FFF2-40B4-BE49-F238E27FC236}">
                <a16:creationId xmlns:a16="http://schemas.microsoft.com/office/drawing/2014/main" id="{70932B68-D605-C203-C289-B03DDB3B6FFA}"/>
              </a:ext>
            </a:extLst>
          </p:cNvPr>
          <p:cNvPicPr>
            <a:picLocks noChangeAspect="1"/>
          </p:cNvPicPr>
          <p:nvPr/>
        </p:nvPicPr>
        <p:blipFill rotWithShape="1">
          <a:blip r:embed="rId8"/>
          <a:srcRect l="2887" t="11377" r="35391" b="1652"/>
          <a:stretch/>
        </p:blipFill>
        <p:spPr>
          <a:xfrm>
            <a:off x="3178131" y="89857"/>
            <a:ext cx="5886241" cy="6220773"/>
          </a:xfrm>
          <a:prstGeom prst="rect">
            <a:avLst/>
          </a:prstGeom>
        </p:spPr>
      </p:pic>
      <p:sp>
        <p:nvSpPr>
          <p:cNvPr id="29" name="TextBox 28">
            <a:extLst>
              <a:ext uri="{FF2B5EF4-FFF2-40B4-BE49-F238E27FC236}">
                <a16:creationId xmlns:a16="http://schemas.microsoft.com/office/drawing/2014/main" id="{96A855D3-53C6-602E-2C58-1707ACBBF5FD}"/>
              </a:ext>
            </a:extLst>
          </p:cNvPr>
          <p:cNvSpPr txBox="1"/>
          <p:nvPr/>
        </p:nvSpPr>
        <p:spPr>
          <a:xfrm>
            <a:off x="9148485" y="1037876"/>
            <a:ext cx="1873086" cy="400110"/>
          </a:xfrm>
          <a:prstGeom prst="rect">
            <a:avLst/>
          </a:prstGeom>
          <a:noFill/>
          <a:ln w="28575">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ea typeface="Calibri"/>
                <a:cs typeface="Calibri"/>
              </a:rPr>
              <a:t>Mercury-like</a:t>
            </a:r>
          </a:p>
        </p:txBody>
      </p:sp>
      <p:sp>
        <p:nvSpPr>
          <p:cNvPr id="30" name="TextBox 29">
            <a:extLst>
              <a:ext uri="{FF2B5EF4-FFF2-40B4-BE49-F238E27FC236}">
                <a16:creationId xmlns:a16="http://schemas.microsoft.com/office/drawing/2014/main" id="{CF1DEBE4-CA24-0F8C-3E69-53DEA0BEB70A}"/>
              </a:ext>
            </a:extLst>
          </p:cNvPr>
          <p:cNvSpPr txBox="1"/>
          <p:nvPr/>
        </p:nvSpPr>
        <p:spPr>
          <a:xfrm>
            <a:off x="9148484" y="2153069"/>
            <a:ext cx="2063879" cy="707886"/>
          </a:xfrm>
          <a:prstGeom prst="rect">
            <a:avLst/>
          </a:prstGeom>
          <a:noFill/>
          <a:ln w="28575">
            <a:solidFill>
              <a:srgbClr val="7030A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ea typeface="Calibri"/>
                <a:cs typeface="Calibri"/>
              </a:rPr>
              <a:t>Venus-like</a:t>
            </a:r>
          </a:p>
          <a:p>
            <a:pPr algn="ctr"/>
            <a:r>
              <a:rPr lang="en-US" sz="2000" dirty="0">
                <a:ea typeface="Calibri"/>
                <a:cs typeface="Calibri"/>
              </a:rPr>
              <a:t>(but low albedo)</a:t>
            </a:r>
          </a:p>
        </p:txBody>
      </p:sp>
      <p:pic>
        <p:nvPicPr>
          <p:cNvPr id="8" name="Picture 7" descr="A close-up of a planet&#10;&#10;Description automatically generated">
            <a:extLst>
              <a:ext uri="{FF2B5EF4-FFF2-40B4-BE49-F238E27FC236}">
                <a16:creationId xmlns:a16="http://schemas.microsoft.com/office/drawing/2014/main" id="{EB901457-6932-E8A0-DC6D-721BAD44D3A7}"/>
              </a:ext>
            </a:extLst>
          </p:cNvPr>
          <p:cNvPicPr>
            <a:picLocks noChangeAspect="1"/>
          </p:cNvPicPr>
          <p:nvPr/>
        </p:nvPicPr>
        <p:blipFill rotWithShape="1">
          <a:blip r:embed="rId9"/>
          <a:srcRect l="53667"/>
          <a:stretch/>
        </p:blipFill>
        <p:spPr>
          <a:xfrm>
            <a:off x="11112618" y="1937683"/>
            <a:ext cx="1002170" cy="1056071"/>
          </a:xfrm>
          <a:prstGeom prst="rect">
            <a:avLst/>
          </a:prstGeom>
        </p:spPr>
      </p:pic>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2B49A15C-59DA-BD1F-0259-9DEC5B6FF486}"/>
                  </a:ext>
                </a:extLst>
              </p:cNvPr>
              <p:cNvGraphicFramePr>
                <a:graphicFrameLocks noChangeAspect="1"/>
              </p:cNvGraphicFramePr>
              <p:nvPr>
                <p:extLst>
                  <p:ext uri="{D42A27DB-BD31-4B8C-83A1-F6EECF244321}">
                    <p14:modId xmlns:p14="http://schemas.microsoft.com/office/powerpoint/2010/main" val="3361809675"/>
                  </p:ext>
                </p:extLst>
              </p:nvPr>
            </p:nvGraphicFramePr>
            <p:xfrm>
              <a:off x="10814978" y="902606"/>
              <a:ext cx="595280" cy="595281"/>
            </p:xfrm>
            <a:graphic>
              <a:graphicData uri="http://schemas.microsoft.com/office/drawing/2017/model3d">
                <am3d:model3d r:embed="rId10">
                  <am3d:spPr>
                    <a:xfrm>
                      <a:off x="0" y="0"/>
                      <a:ext cx="595280" cy="595281"/>
                    </a:xfrm>
                    <a:prstGeom prst="rect">
                      <a:avLst/>
                    </a:prstGeom>
                  </am3d:spPr>
                  <am3d:camera>
                    <am3d:pos x="0" y="0" z="81469202"/>
                    <am3d:up dx="0" dy="36000000" dz="0"/>
                    <am3d:lookAt x="0" y="0" z="0"/>
                    <am3d:perspective fov="2700000"/>
                  </am3d:camera>
                  <am3d:trans>
                    <am3d:meterPerModelUnit n="999" d="1000000"/>
                    <am3d:preTrans dx="0" dy="0" dz="0"/>
                    <am3d:scale>
                      <am3d:sx n="1000000" d="1000000"/>
                      <am3d:sy n="1000000" d="1000000"/>
                      <am3d:sz n="1000000" d="1000000"/>
                    </am3d:scale>
                    <am3d:rot ax="6897568" ay="-368293" az="-10023715"/>
                    <am3d:postTrans dx="0" dy="0" dz="0"/>
                  </am3d:trans>
                  <am3d:raster rName="Office3DRenderer" rVer="16.0.8326">
                    <am3d:blip r:embed="rId11"/>
                  </am3d:raster>
                  <am3d:objViewport viewportSz="9499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2B49A15C-59DA-BD1F-0259-9DEC5B6FF486}"/>
                  </a:ext>
                </a:extLst>
              </p:cNvPr>
              <p:cNvPicPr>
                <a:picLocks noGrp="1" noRot="1" noChangeAspect="1" noMove="1" noResize="1" noEditPoints="1" noAdjustHandles="1" noChangeArrowheads="1" noChangeShapeType="1" noCrop="1"/>
              </p:cNvPicPr>
              <p:nvPr/>
            </p:nvPicPr>
            <p:blipFill>
              <a:blip r:embed="rId11"/>
              <a:stretch>
                <a:fillRect/>
              </a:stretch>
            </p:blipFill>
            <p:spPr>
              <a:xfrm>
                <a:off x="10814978" y="902606"/>
                <a:ext cx="595280" cy="595281"/>
              </a:xfrm>
              <a:prstGeom prst="rect">
                <a:avLst/>
              </a:prstGeom>
            </p:spPr>
          </p:pic>
        </mc:Fallback>
      </mc:AlternateContent>
      <p:sp>
        <p:nvSpPr>
          <p:cNvPr id="33" name="TextBox 32">
            <a:extLst>
              <a:ext uri="{FF2B5EF4-FFF2-40B4-BE49-F238E27FC236}">
                <a16:creationId xmlns:a16="http://schemas.microsoft.com/office/drawing/2014/main" id="{0FF39B85-122D-5DEA-3141-73DC837F7E96}"/>
              </a:ext>
            </a:extLst>
          </p:cNvPr>
          <p:cNvSpPr txBox="1"/>
          <p:nvPr/>
        </p:nvSpPr>
        <p:spPr>
          <a:xfrm>
            <a:off x="4077418" y="890448"/>
            <a:ext cx="1333787" cy="307777"/>
          </a:xfrm>
          <a:prstGeom prst="rect">
            <a:avLst/>
          </a:prstGeom>
          <a:no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rgbClr val="000000"/>
                </a:solidFill>
                <a:ea typeface="Calibri"/>
                <a:cs typeface="Calibri"/>
              </a:rPr>
              <a:t>albedo = 0</a:t>
            </a:r>
          </a:p>
        </p:txBody>
      </p:sp>
      <p:sp>
        <p:nvSpPr>
          <p:cNvPr id="34" name="TextBox 33">
            <a:extLst>
              <a:ext uri="{FF2B5EF4-FFF2-40B4-BE49-F238E27FC236}">
                <a16:creationId xmlns:a16="http://schemas.microsoft.com/office/drawing/2014/main" id="{7D5E32C3-B427-B810-0E0A-4513D7EBB64D}"/>
              </a:ext>
            </a:extLst>
          </p:cNvPr>
          <p:cNvSpPr txBox="1"/>
          <p:nvPr/>
        </p:nvSpPr>
        <p:spPr>
          <a:xfrm>
            <a:off x="4000646" y="3042382"/>
            <a:ext cx="1482749" cy="307777"/>
          </a:xfrm>
          <a:prstGeom prst="rect">
            <a:avLst/>
          </a:prstGeom>
          <a:no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rgbClr val="000000"/>
                </a:solidFill>
                <a:ea typeface="Calibri"/>
                <a:cs typeface="Calibri"/>
              </a:rPr>
              <a:t>albedo = 0.8</a:t>
            </a:r>
          </a:p>
        </p:txBody>
      </p:sp>
      <p:sp>
        <p:nvSpPr>
          <p:cNvPr id="4" name="Footer Placeholder 2">
            <a:extLst>
              <a:ext uri="{FF2B5EF4-FFF2-40B4-BE49-F238E27FC236}">
                <a16:creationId xmlns:a16="http://schemas.microsoft.com/office/drawing/2014/main" id="{97D66336-ABF7-2B7C-BE8C-67D23C35497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tint val="75000"/>
                  </a:schemeClr>
                </a:solidFill>
                <a:effectLst/>
                <a:latin typeface="+mn-lt"/>
                <a:ea typeface="+mn-ea"/>
                <a:cs typeface="+mn-cs"/>
              </a:rPr>
              <a:t>Patcharapol (Pat) Wachiraphan, University of Colorado Boulde</a:t>
            </a:r>
            <a:r>
              <a:rPr lang="en-US" dirty="0"/>
              <a:t>r</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69942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9" grpId="0" animBg="1"/>
      <p:bldP spid="30" grpId="0" animBg="1"/>
      <p:bldP spid="33" grpId="0" animBg="1"/>
      <p:bldP spid="34" grpId="0" animBg="1"/>
    </p:bldLst>
  </p:timing>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4C8EA-F9CC-30E8-62BC-FD6276CE403C}"/>
            </a:ext>
          </a:extLst>
        </p:cNvPr>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11BC74BF-77DE-14D6-00CF-88DE3B850B81}"/>
              </a:ext>
            </a:extLst>
          </p:cNvPr>
          <p:cNvSpPr>
            <a:spLocks noGrp="1"/>
          </p:cNvSpPr>
          <p:nvPr>
            <p:ph type="sldNum" sz="quarter" idx="12"/>
          </p:nvPr>
        </p:nvSpPr>
        <p:spPr/>
        <p:txBody>
          <a:bodyPr/>
          <a:lstStyle/>
          <a:p>
            <a:fld id="{DFDF98CC-160E-494C-8C3C-8CDC5FA257DE}" type="slidenum">
              <a:rPr lang="en-US" dirty="0" smtClean="0"/>
              <a:t>61</a:t>
            </a:fld>
            <a:endParaRPr lang="en-US" dirty="0"/>
          </a:p>
        </p:txBody>
      </p:sp>
      <p:sp>
        <p:nvSpPr>
          <p:cNvPr id="12" name="Rectangle: Rounded Corners 11">
            <a:extLst>
              <a:ext uri="{FF2B5EF4-FFF2-40B4-BE49-F238E27FC236}">
                <a16:creationId xmlns:a16="http://schemas.microsoft.com/office/drawing/2014/main" id="{B9714FE7-6932-5AB2-3F68-5BF098096AC8}"/>
              </a:ext>
            </a:extLst>
          </p:cNvPr>
          <p:cNvSpPr/>
          <p:nvPr/>
        </p:nvSpPr>
        <p:spPr>
          <a:xfrm>
            <a:off x="458548" y="2410178"/>
            <a:ext cx="1382946" cy="2049930"/>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JWST MIRI/LRS data of LTT1445Ab secondary eclipse </a:t>
            </a:r>
          </a:p>
          <a:p>
            <a:pPr algn="ctr"/>
            <a:r>
              <a:rPr lang="en-US" dirty="0"/>
              <a:t>(3 visits)</a:t>
            </a:r>
          </a:p>
        </p:txBody>
      </p:sp>
      <p:sp>
        <p:nvSpPr>
          <p:cNvPr id="18" name="Arrow: Down 17">
            <a:extLst>
              <a:ext uri="{FF2B5EF4-FFF2-40B4-BE49-F238E27FC236}">
                <a16:creationId xmlns:a16="http://schemas.microsoft.com/office/drawing/2014/main" id="{0CC8B350-C3BB-260F-6A60-2AC810258259}"/>
              </a:ext>
            </a:extLst>
          </p:cNvPr>
          <p:cNvSpPr/>
          <p:nvPr/>
        </p:nvSpPr>
        <p:spPr>
          <a:xfrm rot="16200000">
            <a:off x="1754139" y="3264877"/>
            <a:ext cx="597876" cy="3282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A536139D-6798-F8CA-04FC-1E463F9D8FE0}"/>
              </a:ext>
            </a:extLst>
          </p:cNvPr>
          <p:cNvSpPr/>
          <p:nvPr/>
        </p:nvSpPr>
        <p:spPr>
          <a:xfrm>
            <a:off x="2264094" y="2206206"/>
            <a:ext cx="1118795" cy="117230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Calibri"/>
              </a:rPr>
              <a:t>EUREKA!</a:t>
            </a:r>
          </a:p>
          <a:p>
            <a:pPr algn="ctr"/>
            <a:r>
              <a:rPr lang="en-US" sz="1400">
                <a:solidFill>
                  <a:schemeClr val="accent3"/>
                </a:solidFill>
                <a:cs typeface="Calibri"/>
              </a:rPr>
              <a:t>Reduction pipeline</a:t>
            </a:r>
          </a:p>
        </p:txBody>
      </p:sp>
      <p:sp>
        <p:nvSpPr>
          <p:cNvPr id="20" name="Rectangle: Rounded Corners 19">
            <a:extLst>
              <a:ext uri="{FF2B5EF4-FFF2-40B4-BE49-F238E27FC236}">
                <a16:creationId xmlns:a16="http://schemas.microsoft.com/office/drawing/2014/main" id="{6568CF86-7D0E-816D-55C2-6AE3E64DC97F}"/>
              </a:ext>
            </a:extLst>
          </p:cNvPr>
          <p:cNvSpPr/>
          <p:nvPr/>
        </p:nvSpPr>
        <p:spPr>
          <a:xfrm>
            <a:off x="2264094" y="3430321"/>
            <a:ext cx="1118795" cy="1172307"/>
          </a:xfrm>
          <a:prstGeom prst="round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SPARTA</a:t>
            </a:r>
            <a:endParaRPr lang="en-US"/>
          </a:p>
          <a:p>
            <a:pPr algn="ctr"/>
            <a:r>
              <a:rPr lang="en-US" sz="1400">
                <a:solidFill>
                  <a:schemeClr val="accent3"/>
                </a:solidFill>
                <a:cs typeface="Calibri"/>
              </a:rPr>
              <a:t>Reduction pipeline</a:t>
            </a:r>
          </a:p>
        </p:txBody>
      </p:sp>
      <p:sp>
        <p:nvSpPr>
          <p:cNvPr id="22" name="Arrow: Right 21">
            <a:extLst>
              <a:ext uri="{FF2B5EF4-FFF2-40B4-BE49-F238E27FC236}">
                <a16:creationId xmlns:a16="http://schemas.microsoft.com/office/drawing/2014/main" id="{29F5A0F2-CC44-5DEB-E3DA-A1352D9F53A8}"/>
              </a:ext>
            </a:extLst>
          </p:cNvPr>
          <p:cNvSpPr/>
          <p:nvPr/>
        </p:nvSpPr>
        <p:spPr>
          <a:xfrm>
            <a:off x="5463829" y="2315308"/>
            <a:ext cx="1098326" cy="22273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Calibri"/>
              </a:rPr>
              <a:t>Eclipse depth fitting</a:t>
            </a:r>
          </a:p>
        </p:txBody>
      </p:sp>
      <p:sp>
        <p:nvSpPr>
          <p:cNvPr id="23" name="Rectangle: Rounded Corners 22">
            <a:extLst>
              <a:ext uri="{FF2B5EF4-FFF2-40B4-BE49-F238E27FC236}">
                <a16:creationId xmlns:a16="http://schemas.microsoft.com/office/drawing/2014/main" id="{0683C310-6090-23B9-5C9E-F77003FD904A}"/>
              </a:ext>
            </a:extLst>
          </p:cNvPr>
          <p:cNvSpPr/>
          <p:nvPr/>
        </p:nvSpPr>
        <p:spPr>
          <a:xfrm>
            <a:off x="6610139" y="2942773"/>
            <a:ext cx="1904056" cy="978593"/>
          </a:xfrm>
          <a:prstGeom prst="round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LTT1445Ab thermal emission spectrum</a:t>
            </a:r>
          </a:p>
        </p:txBody>
      </p:sp>
      <p:sp>
        <p:nvSpPr>
          <p:cNvPr id="24" name="Arrow: Right 23">
            <a:extLst>
              <a:ext uri="{FF2B5EF4-FFF2-40B4-BE49-F238E27FC236}">
                <a16:creationId xmlns:a16="http://schemas.microsoft.com/office/drawing/2014/main" id="{5487C46C-AF43-8BA3-69F6-4D1FE9FF839E}"/>
              </a:ext>
            </a:extLst>
          </p:cNvPr>
          <p:cNvSpPr/>
          <p:nvPr/>
        </p:nvSpPr>
        <p:spPr>
          <a:xfrm>
            <a:off x="8561183" y="2321454"/>
            <a:ext cx="1280840" cy="22273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Dayside </a:t>
            </a:r>
            <a:br>
              <a:rPr lang="en-US"/>
            </a:br>
            <a:r>
              <a:rPr lang="en-US"/>
              <a:t>temp.</a:t>
            </a:r>
          </a:p>
          <a:p>
            <a:pPr algn="ctr"/>
            <a:r>
              <a:rPr lang="en-US"/>
              <a:t>fitting</a:t>
            </a:r>
            <a:endParaRPr lang="en-US" dirty="0">
              <a:ea typeface="Calibri"/>
              <a:cs typeface="Calibri"/>
            </a:endParaRPr>
          </a:p>
        </p:txBody>
      </p:sp>
      <p:sp>
        <p:nvSpPr>
          <p:cNvPr id="25" name="Rectangle: Rounded Corners 24">
            <a:extLst>
              <a:ext uri="{FF2B5EF4-FFF2-40B4-BE49-F238E27FC236}">
                <a16:creationId xmlns:a16="http://schemas.microsoft.com/office/drawing/2014/main" id="{7097E13E-D8E2-FD53-9790-F4687BCA86D5}"/>
              </a:ext>
            </a:extLst>
          </p:cNvPr>
          <p:cNvSpPr/>
          <p:nvPr/>
        </p:nvSpPr>
        <p:spPr>
          <a:xfrm>
            <a:off x="9889011" y="2702451"/>
            <a:ext cx="2093697" cy="1465384"/>
          </a:xfrm>
          <a:prstGeom prst="round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High: bare-rock</a:t>
            </a:r>
          </a:p>
          <a:p>
            <a:pPr algn="ctr"/>
            <a:r>
              <a:rPr lang="en-US">
                <a:cs typeface="Calibri"/>
              </a:rPr>
              <a:t>Low: Atmosphere?</a:t>
            </a:r>
          </a:p>
        </p:txBody>
      </p:sp>
      <p:sp>
        <p:nvSpPr>
          <p:cNvPr id="4" name="Arrow: Down 3">
            <a:extLst>
              <a:ext uri="{FF2B5EF4-FFF2-40B4-BE49-F238E27FC236}">
                <a16:creationId xmlns:a16="http://schemas.microsoft.com/office/drawing/2014/main" id="{48E7731E-2058-2059-6B96-2E804D69AC92}"/>
              </a:ext>
            </a:extLst>
          </p:cNvPr>
          <p:cNvSpPr/>
          <p:nvPr/>
        </p:nvSpPr>
        <p:spPr>
          <a:xfrm rot="16200000">
            <a:off x="3295346" y="3263648"/>
            <a:ext cx="597876" cy="3282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5746604-1060-9FAB-E512-7209F880713B}"/>
              </a:ext>
            </a:extLst>
          </p:cNvPr>
          <p:cNvSpPr/>
          <p:nvPr/>
        </p:nvSpPr>
        <p:spPr>
          <a:xfrm>
            <a:off x="3806432" y="2841806"/>
            <a:ext cx="1604171" cy="1177791"/>
          </a:xfrm>
          <a:prstGeom prst="roundRect">
            <a:avLst/>
          </a:prstGeom>
          <a:noFill/>
          <a:ln w="28575">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LTT1445Ab spectroscopic light curve</a:t>
            </a:r>
          </a:p>
        </p:txBody>
      </p:sp>
      <p:sp>
        <p:nvSpPr>
          <p:cNvPr id="7" name="TextBox 6">
            <a:extLst>
              <a:ext uri="{FF2B5EF4-FFF2-40B4-BE49-F238E27FC236}">
                <a16:creationId xmlns:a16="http://schemas.microsoft.com/office/drawing/2014/main" id="{C7B7A89E-14CD-98C2-34FF-871B7F658C9B}"/>
              </a:ext>
            </a:extLst>
          </p:cNvPr>
          <p:cNvSpPr txBox="1"/>
          <p:nvPr/>
        </p:nvSpPr>
        <p:spPr>
          <a:xfrm>
            <a:off x="2135674" y="1923780"/>
            <a:ext cx="1375633" cy="276999"/>
          </a:xfrm>
          <a:prstGeom prst="rect">
            <a:avLst/>
          </a:prstGeom>
          <a:noFill/>
        </p:spPr>
        <p:txBody>
          <a:bodyPr wrap="none" rtlCol="0">
            <a:spAutoFit/>
          </a:bodyPr>
          <a:lstStyle/>
          <a:p>
            <a:r>
              <a:rPr lang="en-US" sz="1200" dirty="0">
                <a:solidFill>
                  <a:schemeClr val="accent3"/>
                </a:solidFill>
              </a:rPr>
              <a:t>Bell, T. et al. (2022)</a:t>
            </a:r>
          </a:p>
        </p:txBody>
      </p:sp>
      <p:sp>
        <p:nvSpPr>
          <p:cNvPr id="8" name="TextBox 7">
            <a:extLst>
              <a:ext uri="{FF2B5EF4-FFF2-40B4-BE49-F238E27FC236}">
                <a16:creationId xmlns:a16="http://schemas.microsoft.com/office/drawing/2014/main" id="{97D2F7BD-9D08-EA15-220E-E599EDBB29B7}"/>
              </a:ext>
            </a:extLst>
          </p:cNvPr>
          <p:cNvSpPr txBox="1"/>
          <p:nvPr/>
        </p:nvSpPr>
        <p:spPr>
          <a:xfrm>
            <a:off x="1599565" y="4636623"/>
            <a:ext cx="2447850" cy="276999"/>
          </a:xfrm>
          <a:prstGeom prst="rect">
            <a:avLst/>
          </a:prstGeom>
          <a:noFill/>
        </p:spPr>
        <p:txBody>
          <a:bodyPr wrap="none" rtlCol="0">
            <a:spAutoFit/>
          </a:bodyPr>
          <a:lstStyle/>
          <a:p>
            <a:r>
              <a:rPr lang="en-US" sz="1200" dirty="0">
                <a:solidFill>
                  <a:schemeClr val="accent3"/>
                </a:solidFill>
              </a:rPr>
              <a:t>https://</a:t>
            </a:r>
            <a:r>
              <a:rPr lang="en-US" sz="1200" dirty="0" err="1">
                <a:solidFill>
                  <a:schemeClr val="accent3"/>
                </a:solidFill>
              </a:rPr>
              <a:t>github.com</a:t>
            </a:r>
            <a:r>
              <a:rPr lang="en-US" sz="1200" dirty="0">
                <a:solidFill>
                  <a:schemeClr val="accent3"/>
                </a:solidFill>
              </a:rPr>
              <a:t>/</a:t>
            </a:r>
            <a:r>
              <a:rPr lang="en-US" sz="1200" dirty="0" err="1">
                <a:solidFill>
                  <a:schemeClr val="accent3"/>
                </a:solidFill>
              </a:rPr>
              <a:t>ideasrule</a:t>
            </a:r>
            <a:r>
              <a:rPr lang="en-US" sz="1200" dirty="0">
                <a:solidFill>
                  <a:schemeClr val="accent3"/>
                </a:solidFill>
              </a:rPr>
              <a:t>/</a:t>
            </a:r>
            <a:r>
              <a:rPr lang="en-US" sz="1200" dirty="0" err="1">
                <a:solidFill>
                  <a:schemeClr val="accent3"/>
                </a:solidFill>
              </a:rPr>
              <a:t>sparta</a:t>
            </a:r>
            <a:endParaRPr lang="en-US" sz="1200" dirty="0">
              <a:solidFill>
                <a:schemeClr val="accent3"/>
              </a:solidFill>
            </a:endParaRPr>
          </a:p>
        </p:txBody>
      </p:sp>
      <p:sp>
        <p:nvSpPr>
          <p:cNvPr id="9" name="TextBox 8">
            <a:extLst>
              <a:ext uri="{FF2B5EF4-FFF2-40B4-BE49-F238E27FC236}">
                <a16:creationId xmlns:a16="http://schemas.microsoft.com/office/drawing/2014/main" id="{4D636990-77EF-F648-D667-B23E080FC5A1}"/>
              </a:ext>
            </a:extLst>
          </p:cNvPr>
          <p:cNvSpPr txBox="1"/>
          <p:nvPr/>
        </p:nvSpPr>
        <p:spPr>
          <a:xfrm>
            <a:off x="5394502" y="4602628"/>
            <a:ext cx="1331502" cy="646331"/>
          </a:xfrm>
          <a:prstGeom prst="rect">
            <a:avLst/>
          </a:prstGeom>
          <a:noFill/>
        </p:spPr>
        <p:txBody>
          <a:bodyPr wrap="square" rtlCol="0">
            <a:spAutoFit/>
          </a:bodyPr>
          <a:lstStyle/>
          <a:p>
            <a:r>
              <a:rPr lang="en-US" sz="1200" dirty="0" err="1">
                <a:solidFill>
                  <a:schemeClr val="accent3"/>
                </a:solidFill>
              </a:rPr>
              <a:t>chromatic_fitting</a:t>
            </a:r>
            <a:r>
              <a:rPr lang="en-US" sz="1200" dirty="0">
                <a:solidFill>
                  <a:schemeClr val="accent3"/>
                </a:solidFill>
              </a:rPr>
              <a:t> Murray, C. et al. (in prep.)</a:t>
            </a:r>
          </a:p>
        </p:txBody>
      </p:sp>
      <p:pic>
        <p:nvPicPr>
          <p:cNvPr id="13" name="Picture 12" descr="A close-up of a satellite&#10;&#10;Description automatically generated">
            <a:extLst>
              <a:ext uri="{FF2B5EF4-FFF2-40B4-BE49-F238E27FC236}">
                <a16:creationId xmlns:a16="http://schemas.microsoft.com/office/drawing/2014/main" id="{6053F4FE-8978-4320-D9BC-B88BB7CC5B0B}"/>
              </a:ext>
            </a:extLst>
          </p:cNvPr>
          <p:cNvPicPr>
            <a:picLocks noChangeAspect="1"/>
          </p:cNvPicPr>
          <p:nvPr/>
        </p:nvPicPr>
        <p:blipFill>
          <a:blip r:embed="rId4"/>
          <a:stretch>
            <a:fillRect/>
          </a:stretch>
        </p:blipFill>
        <p:spPr>
          <a:xfrm>
            <a:off x="505748" y="1392424"/>
            <a:ext cx="1288547" cy="1030628"/>
          </a:xfrm>
          <a:prstGeom prst="rect">
            <a:avLst/>
          </a:prstGeom>
        </p:spPr>
      </p:pic>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654486B9-050D-957E-D7A2-8E39BCEA7B0B}"/>
                  </a:ext>
                </a:extLst>
              </p:cNvPr>
              <p:cNvGraphicFramePr>
                <a:graphicFrameLocks noChangeAspect="1"/>
              </p:cNvGraphicFramePr>
              <p:nvPr>
                <p:extLst>
                  <p:ext uri="{D42A27DB-BD31-4B8C-83A1-F6EECF244321}">
                    <p14:modId xmlns:p14="http://schemas.microsoft.com/office/powerpoint/2010/main" val="3484404438"/>
                  </p:ext>
                </p:extLst>
              </p:nvPr>
            </p:nvGraphicFramePr>
            <p:xfrm>
              <a:off x="10625553" y="2013415"/>
              <a:ext cx="620611" cy="595280"/>
            </p:xfrm>
            <a:graphic>
              <a:graphicData uri="http://schemas.microsoft.com/office/drawing/2017/model3d">
                <am3d:model3d r:embed="rId5">
                  <am3d:spPr>
                    <a:xfrm>
                      <a:off x="0" y="0"/>
                      <a:ext cx="620611" cy="595280"/>
                    </a:xfrm>
                    <a:prstGeom prst="rect">
                      <a:avLst/>
                    </a:prstGeom>
                  </am3d:spPr>
                  <am3d:camera>
                    <am3d:pos x="0" y="0" z="81469202"/>
                    <am3d:up dx="0" dy="36000000" dz="0"/>
                    <am3d:lookAt x="0" y="0" z="0"/>
                    <am3d:perspective fov="2700000"/>
                  </am3d:camera>
                  <am3d:trans>
                    <am3d:meterPerModelUnit n="999" d="1000000"/>
                    <am3d:preTrans dx="0" dy="0" dz="0"/>
                    <am3d:scale>
                      <am3d:sx n="1000000" d="1000000"/>
                      <am3d:sy n="1000000" d="1000000"/>
                      <am3d:sz n="1000000" d="1000000"/>
                    </am3d:scale>
                    <am3d:rot ax="886978" ay="830587" az="216770"/>
                    <am3d:postTrans dx="0" dy="0" dz="0"/>
                  </am3d:trans>
                  <am3d:raster rName="Office3DRenderer" rVer="16.0.8326">
                    <am3d:blip r:embed="rId6"/>
                  </am3d:raster>
                  <am3d:objViewport viewportSz="9499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654486B9-050D-957E-D7A2-8E39BCEA7B0B}"/>
                  </a:ext>
                </a:extLst>
              </p:cNvPr>
              <p:cNvPicPr>
                <a:picLocks noGrp="1" noRot="1" noChangeAspect="1" noMove="1" noResize="1" noEditPoints="1" noAdjustHandles="1" noChangeArrowheads="1" noChangeShapeType="1" noCrop="1"/>
              </p:cNvPicPr>
              <p:nvPr/>
            </p:nvPicPr>
            <p:blipFill>
              <a:blip r:embed="rId6"/>
              <a:stretch>
                <a:fillRect/>
              </a:stretch>
            </p:blipFill>
            <p:spPr>
              <a:xfrm>
                <a:off x="10625553" y="2013415"/>
                <a:ext cx="620611" cy="595280"/>
              </a:xfrm>
              <a:prstGeom prst="rect">
                <a:avLst/>
              </a:prstGeom>
            </p:spPr>
          </p:pic>
        </mc:Fallback>
      </mc:AlternateContent>
      <p:pic>
        <p:nvPicPr>
          <p:cNvPr id="15" name="Picture 14" descr="A close-up of a planet&#10;&#10;Description automatically generated">
            <a:extLst>
              <a:ext uri="{FF2B5EF4-FFF2-40B4-BE49-F238E27FC236}">
                <a16:creationId xmlns:a16="http://schemas.microsoft.com/office/drawing/2014/main" id="{64AE8A80-3939-257D-0B14-A3521F97AE75}"/>
              </a:ext>
            </a:extLst>
          </p:cNvPr>
          <p:cNvPicPr>
            <a:picLocks noChangeAspect="1"/>
          </p:cNvPicPr>
          <p:nvPr/>
        </p:nvPicPr>
        <p:blipFill rotWithShape="1">
          <a:blip r:embed="rId7"/>
          <a:srcRect l="53667"/>
          <a:stretch/>
        </p:blipFill>
        <p:spPr>
          <a:xfrm>
            <a:off x="10434774" y="4247086"/>
            <a:ext cx="1002170" cy="1056071"/>
          </a:xfrm>
          <a:prstGeom prst="rect">
            <a:avLst/>
          </a:prstGeom>
        </p:spPr>
      </p:pic>
      <p:sp>
        <p:nvSpPr>
          <p:cNvPr id="3" name="Footer Placeholder 2">
            <a:extLst>
              <a:ext uri="{FF2B5EF4-FFF2-40B4-BE49-F238E27FC236}">
                <a16:creationId xmlns:a16="http://schemas.microsoft.com/office/drawing/2014/main" id="{769B5CB7-3E92-3D7D-62E2-BD613859519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tint val="75000"/>
                  </a:schemeClr>
                </a:solidFill>
                <a:effectLst/>
                <a:latin typeface="+mn-lt"/>
                <a:ea typeface="+mn-ea"/>
                <a:cs typeface="+mn-cs"/>
              </a:rPr>
              <a:t>Patcharapol (Pat) Wachiraphan, University of Colorado Boulde</a:t>
            </a:r>
            <a:r>
              <a:rPr lang="en-US" dirty="0"/>
              <a:t>r</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82104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19" grpId="0" animBg="1"/>
      <p:bldP spid="20" grpId="0" animBg="1"/>
      <p:bldP spid="22" grpId="0" animBg="1"/>
      <p:bldP spid="23" grpId="0" animBg="1"/>
      <p:bldP spid="24" grpId="0" animBg="1"/>
      <p:bldP spid="25" grpId="0" animBg="1"/>
      <p:bldP spid="4" grpId="0" animBg="1"/>
      <p:bldP spid="6" grpId="0" animBg="1"/>
      <p:bldP spid="7" grpId="0"/>
      <p:bldP spid="8" grpId="0"/>
      <p:bldP spid="9" grpId="0"/>
    </p:bldLst>
  </p:timing>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55640-C9A5-F490-F8B8-7A0CC999D6AD}"/>
              </a:ext>
            </a:extLst>
          </p:cNvPr>
          <p:cNvSpPr>
            <a:spLocks noGrp="1"/>
          </p:cNvSpPr>
          <p:nvPr>
            <p:ph type="title"/>
          </p:nvPr>
        </p:nvSpPr>
        <p:spPr/>
        <p:txBody>
          <a:bodyPr/>
          <a:lstStyle/>
          <a:p>
            <a:endParaRPr lang="en-US"/>
          </a:p>
        </p:txBody>
      </p:sp>
      <p:pic>
        <p:nvPicPr>
          <p:cNvPr id="6" name="Content Placeholder 5" descr="Diagram of a diagram of the sun&#10;&#10;Description automatically generated">
            <a:extLst>
              <a:ext uri="{FF2B5EF4-FFF2-40B4-BE49-F238E27FC236}">
                <a16:creationId xmlns:a16="http://schemas.microsoft.com/office/drawing/2014/main" id="{6F8F0A3C-BAF6-8853-40FE-69C8A1C0A732}"/>
              </a:ext>
            </a:extLst>
          </p:cNvPr>
          <p:cNvPicPr>
            <a:picLocks noGrp="1" noChangeAspect="1"/>
          </p:cNvPicPr>
          <p:nvPr>
            <p:ph idx="1"/>
          </p:nvPr>
        </p:nvPicPr>
        <p:blipFill>
          <a:blip r:embed="rId2"/>
          <a:stretch>
            <a:fillRect/>
          </a:stretch>
        </p:blipFill>
        <p:spPr>
          <a:xfrm>
            <a:off x="1368820" y="1027906"/>
            <a:ext cx="9454360" cy="4768850"/>
          </a:xfrm>
        </p:spPr>
      </p:pic>
      <p:sp>
        <p:nvSpPr>
          <p:cNvPr id="4" name="TextBox 3">
            <a:extLst>
              <a:ext uri="{FF2B5EF4-FFF2-40B4-BE49-F238E27FC236}">
                <a16:creationId xmlns:a16="http://schemas.microsoft.com/office/drawing/2014/main" id="{12375722-0108-202D-84AA-C05F30F5BAFA}"/>
              </a:ext>
            </a:extLst>
          </p:cNvPr>
          <p:cNvSpPr txBox="1"/>
          <p:nvPr/>
        </p:nvSpPr>
        <p:spPr>
          <a:xfrm>
            <a:off x="3193171" y="5839870"/>
            <a:ext cx="5805658" cy="369332"/>
          </a:xfrm>
          <a:prstGeom prst="rect">
            <a:avLst/>
          </a:prstGeom>
          <a:noFill/>
        </p:spPr>
        <p:txBody>
          <a:bodyPr wrap="square" rtlCol="0">
            <a:spAutoFit/>
          </a:bodyPr>
          <a:lstStyle/>
          <a:p>
            <a:pPr algn="ctr"/>
            <a:r>
              <a:rPr lang="en-US" dirty="0"/>
              <a:t>Climate processes Credit: Wordsworth &amp; </a:t>
            </a:r>
            <a:r>
              <a:rPr lang="en-US" dirty="0" err="1"/>
              <a:t>Kreidburg</a:t>
            </a:r>
            <a:r>
              <a:rPr lang="en-US" dirty="0"/>
              <a:t> 2022</a:t>
            </a:r>
          </a:p>
        </p:txBody>
      </p:sp>
      <p:sp>
        <p:nvSpPr>
          <p:cNvPr id="7" name="Slide Number Placeholder 6">
            <a:extLst>
              <a:ext uri="{FF2B5EF4-FFF2-40B4-BE49-F238E27FC236}">
                <a16:creationId xmlns:a16="http://schemas.microsoft.com/office/drawing/2014/main" id="{08FFB013-0483-DA35-62F5-56586EE5218E}"/>
              </a:ext>
            </a:extLst>
          </p:cNvPr>
          <p:cNvSpPr>
            <a:spLocks noGrp="1"/>
          </p:cNvSpPr>
          <p:nvPr>
            <p:ph type="sldNum" sz="quarter" idx="12"/>
          </p:nvPr>
        </p:nvSpPr>
        <p:spPr/>
        <p:txBody>
          <a:bodyPr/>
          <a:lstStyle/>
          <a:p>
            <a:fld id="{DFDF98CC-160E-494C-8C3C-8CDC5FA257DE}" type="slidenum">
              <a:rPr lang="en-US" smtClean="0"/>
              <a:t>62</a:t>
            </a:fld>
            <a:endParaRPr lang="en-US"/>
          </a:p>
        </p:txBody>
      </p:sp>
      <p:sp>
        <p:nvSpPr>
          <p:cNvPr id="8" name="Footer Placeholder 2">
            <a:extLst>
              <a:ext uri="{FF2B5EF4-FFF2-40B4-BE49-F238E27FC236}">
                <a16:creationId xmlns:a16="http://schemas.microsoft.com/office/drawing/2014/main" id="{28AB8FC9-F61A-48A9-7ABC-B09D0B4E7DC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tint val="75000"/>
                  </a:schemeClr>
                </a:solidFill>
                <a:effectLst/>
                <a:latin typeface="+mn-lt"/>
                <a:ea typeface="+mn-ea"/>
                <a:cs typeface="+mn-cs"/>
              </a:rPr>
              <a:t>Patcharapol (Pat) Wachiraphan, University of Colorado Boulde</a:t>
            </a:r>
            <a:r>
              <a:rPr lang="en-US" dirty="0"/>
              <a:t>r</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980675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6F13-07A1-E525-FFBD-5662D8790E11}"/>
              </a:ext>
            </a:extLst>
          </p:cNvPr>
          <p:cNvSpPr>
            <a:spLocks noGrp="1"/>
          </p:cNvSpPr>
          <p:nvPr>
            <p:ph type="title"/>
          </p:nvPr>
        </p:nvSpPr>
        <p:spPr/>
        <p:txBody>
          <a:bodyPr/>
          <a:lstStyle/>
          <a:p>
            <a:r>
              <a:rPr lang="en-US" dirty="0"/>
              <a:t>Research question?</a:t>
            </a:r>
          </a:p>
        </p:txBody>
      </p:sp>
      <p:sp>
        <p:nvSpPr>
          <p:cNvPr id="3" name="Content Placeholder 2">
            <a:extLst>
              <a:ext uri="{FF2B5EF4-FFF2-40B4-BE49-F238E27FC236}">
                <a16:creationId xmlns:a16="http://schemas.microsoft.com/office/drawing/2014/main" id="{5396B10E-21DE-49CC-4AD1-B421A142E0C0}"/>
              </a:ext>
            </a:extLst>
          </p:cNvPr>
          <p:cNvSpPr>
            <a:spLocks noGrp="1"/>
          </p:cNvSpPr>
          <p:nvPr>
            <p:ph idx="1"/>
          </p:nvPr>
        </p:nvSpPr>
        <p:spPr>
          <a:xfrm>
            <a:off x="838200" y="1544265"/>
            <a:ext cx="10515600" cy="4351338"/>
          </a:xfrm>
        </p:spPr>
        <p:txBody>
          <a:bodyPr>
            <a:normAutofit/>
          </a:bodyPr>
          <a:lstStyle/>
          <a:p>
            <a:pPr marL="0" indent="0">
              <a:buNone/>
            </a:pPr>
            <a:endParaRPr lang="en-US" sz="4800" dirty="0"/>
          </a:p>
          <a:p>
            <a:pPr marL="0" indent="0" algn="ctr">
              <a:buNone/>
            </a:pPr>
            <a:r>
              <a:rPr lang="en-US" sz="4800" dirty="0">
                <a:solidFill>
                  <a:schemeClr val="accent4">
                    <a:lumMod val="60000"/>
                    <a:lumOff val="40000"/>
                  </a:schemeClr>
                </a:solidFill>
              </a:rPr>
              <a:t>Do terrestrial exoplanets around M-dwarf have an atmosphere/what kind?</a:t>
            </a:r>
          </a:p>
        </p:txBody>
      </p:sp>
      <p:sp>
        <p:nvSpPr>
          <p:cNvPr id="4" name="TextBox 3">
            <a:extLst>
              <a:ext uri="{FF2B5EF4-FFF2-40B4-BE49-F238E27FC236}">
                <a16:creationId xmlns:a16="http://schemas.microsoft.com/office/drawing/2014/main" id="{8D9D8326-EBB9-FCA8-558D-C0024C05ED79}"/>
              </a:ext>
            </a:extLst>
          </p:cNvPr>
          <p:cNvSpPr txBox="1"/>
          <p:nvPr/>
        </p:nvSpPr>
        <p:spPr>
          <a:xfrm>
            <a:off x="2939302" y="4066068"/>
            <a:ext cx="6313395" cy="1569660"/>
          </a:xfrm>
          <a:prstGeom prst="rect">
            <a:avLst/>
          </a:prstGeom>
          <a:noFill/>
        </p:spPr>
        <p:txBody>
          <a:bodyPr wrap="none" rtlCol="0">
            <a:spAutoFit/>
          </a:bodyPr>
          <a:lstStyle/>
          <a:p>
            <a:pPr algn="ctr"/>
            <a:r>
              <a:rPr lang="en-US" sz="3200" dirty="0"/>
              <a:t>What is the </a:t>
            </a:r>
            <a:r>
              <a:rPr lang="en-US" sz="3200" dirty="0">
                <a:solidFill>
                  <a:srgbClr val="FF7EA2"/>
                </a:solidFill>
              </a:rPr>
              <a:t>method</a:t>
            </a:r>
            <a:r>
              <a:rPr lang="en-US" sz="3200" dirty="0"/>
              <a:t> should be used?</a:t>
            </a:r>
          </a:p>
          <a:p>
            <a:pPr algn="ctr"/>
            <a:r>
              <a:rPr lang="en-US" sz="3200" dirty="0">
                <a:solidFill>
                  <a:schemeClr val="tx1">
                    <a:lumMod val="50000"/>
                  </a:schemeClr>
                </a:solidFill>
              </a:rPr>
              <a:t>What target to observe?</a:t>
            </a:r>
          </a:p>
          <a:p>
            <a:pPr algn="ctr"/>
            <a:r>
              <a:rPr lang="en-US" sz="3200" dirty="0">
                <a:solidFill>
                  <a:schemeClr val="tx1">
                    <a:lumMod val="50000"/>
                  </a:schemeClr>
                </a:solidFill>
              </a:rPr>
              <a:t>What instrument should be used?</a:t>
            </a:r>
          </a:p>
        </p:txBody>
      </p:sp>
      <p:sp>
        <p:nvSpPr>
          <p:cNvPr id="6" name="Slide Number Placeholder 5">
            <a:extLst>
              <a:ext uri="{FF2B5EF4-FFF2-40B4-BE49-F238E27FC236}">
                <a16:creationId xmlns:a16="http://schemas.microsoft.com/office/drawing/2014/main" id="{96967F0C-D9FB-E835-7836-7E110E21E81A}"/>
              </a:ext>
            </a:extLst>
          </p:cNvPr>
          <p:cNvSpPr>
            <a:spLocks noGrp="1"/>
          </p:cNvSpPr>
          <p:nvPr>
            <p:ph type="sldNum" sz="quarter" idx="12"/>
          </p:nvPr>
        </p:nvSpPr>
        <p:spPr/>
        <p:txBody>
          <a:bodyPr/>
          <a:lstStyle/>
          <a:p>
            <a:fld id="{DFDF98CC-160E-494C-8C3C-8CDC5FA257DE}" type="slidenum">
              <a:rPr lang="en-US" smtClean="0"/>
              <a:t>7</a:t>
            </a:fld>
            <a:endParaRPr lang="en-US" dirty="0"/>
          </a:p>
        </p:txBody>
      </p:sp>
      <p:sp>
        <p:nvSpPr>
          <p:cNvPr id="5" name="Footer Placeholder 2">
            <a:extLst>
              <a:ext uri="{FF2B5EF4-FFF2-40B4-BE49-F238E27FC236}">
                <a16:creationId xmlns:a16="http://schemas.microsoft.com/office/drawing/2014/main" id="{4F3191B7-7813-599E-1AEA-ACB4183EAA7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Tree>
    <p:extLst>
      <p:ext uri="{BB962C8B-B14F-4D97-AF65-F5344CB8AC3E}">
        <p14:creationId xmlns:p14="http://schemas.microsoft.com/office/powerpoint/2010/main" val="1249099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F642-57CE-FC43-B9B3-979D432B7161}"/>
              </a:ext>
            </a:extLst>
          </p:cNvPr>
          <p:cNvSpPr>
            <a:spLocks noGrp="1"/>
          </p:cNvSpPr>
          <p:nvPr>
            <p:ph type="title"/>
          </p:nvPr>
        </p:nvSpPr>
        <p:spPr>
          <a:xfrm>
            <a:off x="630936" y="640080"/>
            <a:ext cx="4818888" cy="1481328"/>
          </a:xfrm>
        </p:spPr>
        <p:txBody>
          <a:bodyPr anchor="b">
            <a:normAutofit fontScale="90000"/>
          </a:bodyPr>
          <a:lstStyle/>
          <a:p>
            <a:r>
              <a:rPr lang="en-US" sz="5400" dirty="0"/>
              <a:t>Transiting exoplanets</a:t>
            </a:r>
          </a:p>
        </p:txBody>
      </p:sp>
      <p:sp>
        <p:nvSpPr>
          <p:cNvPr id="19" name="Content Placeholder 7">
            <a:extLst>
              <a:ext uri="{FF2B5EF4-FFF2-40B4-BE49-F238E27FC236}">
                <a16:creationId xmlns:a16="http://schemas.microsoft.com/office/drawing/2014/main" id="{2F855A6B-6BB2-D100-ACFC-7EE324ADF515}"/>
              </a:ext>
            </a:extLst>
          </p:cNvPr>
          <p:cNvSpPr>
            <a:spLocks noGrp="1"/>
          </p:cNvSpPr>
          <p:nvPr>
            <p:ph idx="1"/>
          </p:nvPr>
        </p:nvSpPr>
        <p:spPr>
          <a:xfrm>
            <a:off x="630936" y="2660904"/>
            <a:ext cx="4818888" cy="3547872"/>
          </a:xfrm>
        </p:spPr>
        <p:txBody>
          <a:bodyPr anchor="t">
            <a:normAutofit/>
          </a:bodyPr>
          <a:lstStyle/>
          <a:p>
            <a:r>
              <a:rPr lang="en-US" sz="2400" dirty="0"/>
              <a:t>Light curve morphology</a:t>
            </a:r>
          </a:p>
          <a:p>
            <a:pPr lvl="1"/>
            <a:r>
              <a:rPr lang="en-US" dirty="0"/>
              <a:t>Transit (Star - Planet shadow)</a:t>
            </a:r>
          </a:p>
          <a:p>
            <a:pPr lvl="1"/>
            <a:r>
              <a:rPr lang="en-US" dirty="0"/>
              <a:t>Phase curve (Star + Planet at that phase)</a:t>
            </a:r>
          </a:p>
          <a:p>
            <a:pPr lvl="1"/>
            <a:r>
              <a:rPr lang="en-US" dirty="0"/>
              <a:t>Secondary eclipse (Star alone)</a:t>
            </a:r>
          </a:p>
          <a:p>
            <a:r>
              <a:rPr lang="en-US" dirty="0"/>
              <a:t>Exoplanet that we study usually tidally lock</a:t>
            </a:r>
          </a:p>
        </p:txBody>
      </p:sp>
      <p:pic>
        <p:nvPicPr>
          <p:cNvPr id="4" name="phase_curve.mp4">
            <a:hlinkClick r:id="" action="ppaction://media"/>
            <a:extLst>
              <a:ext uri="{FF2B5EF4-FFF2-40B4-BE49-F238E27FC236}">
                <a16:creationId xmlns:a16="http://schemas.microsoft.com/office/drawing/2014/main" id="{14A90B2F-07FE-A6A1-3055-6A7C00B859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41809" y="640080"/>
            <a:ext cx="5173445" cy="5577840"/>
          </a:xfrm>
          <a:prstGeom prst="rect">
            <a:avLst/>
          </a:prstGeom>
        </p:spPr>
      </p:pic>
      <p:cxnSp>
        <p:nvCxnSpPr>
          <p:cNvPr id="7" name="Elbow Connector 6">
            <a:extLst>
              <a:ext uri="{FF2B5EF4-FFF2-40B4-BE49-F238E27FC236}">
                <a16:creationId xmlns:a16="http://schemas.microsoft.com/office/drawing/2014/main" id="{95FB25C6-F277-29E5-E5B0-B5FBFDA61E8F}"/>
              </a:ext>
            </a:extLst>
          </p:cNvPr>
          <p:cNvCxnSpPr>
            <a:cxnSpLocks/>
          </p:cNvCxnSpPr>
          <p:nvPr/>
        </p:nvCxnSpPr>
        <p:spPr>
          <a:xfrm>
            <a:off x="5167745" y="3268006"/>
            <a:ext cx="3451599" cy="2398276"/>
          </a:xfrm>
          <a:prstGeom prst="bentConnector3">
            <a:avLst/>
          </a:prstGeom>
          <a:ln w="3492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0937533-A575-0076-E8C2-91A85EC46C9B}"/>
              </a:ext>
            </a:extLst>
          </p:cNvPr>
          <p:cNvSpPr txBox="1"/>
          <p:nvPr/>
        </p:nvSpPr>
        <p:spPr>
          <a:xfrm>
            <a:off x="7252500" y="6198283"/>
            <a:ext cx="3152061" cy="646331"/>
          </a:xfrm>
          <a:prstGeom prst="rect">
            <a:avLst/>
          </a:prstGeom>
          <a:noFill/>
        </p:spPr>
        <p:txBody>
          <a:bodyPr wrap="square" rtlCol="0">
            <a:spAutoFit/>
          </a:bodyPr>
          <a:lstStyle/>
          <a:p>
            <a:pPr algn="ctr"/>
            <a:r>
              <a:rPr lang="en-US" dirty="0"/>
              <a:t>WASP-43b orbital animation</a:t>
            </a:r>
          </a:p>
          <a:p>
            <a:pPr algn="ctr"/>
            <a:r>
              <a:rPr lang="en-US" dirty="0"/>
              <a:t>(Credit: Catriona Murray)</a:t>
            </a:r>
          </a:p>
        </p:txBody>
      </p:sp>
      <p:sp>
        <p:nvSpPr>
          <p:cNvPr id="35" name="Slide Number Placeholder 34">
            <a:extLst>
              <a:ext uri="{FF2B5EF4-FFF2-40B4-BE49-F238E27FC236}">
                <a16:creationId xmlns:a16="http://schemas.microsoft.com/office/drawing/2014/main" id="{7A901F36-72C6-2C18-7CA9-496F2A03C0B4}"/>
              </a:ext>
            </a:extLst>
          </p:cNvPr>
          <p:cNvSpPr>
            <a:spLocks noGrp="1"/>
          </p:cNvSpPr>
          <p:nvPr>
            <p:ph type="sldNum" sz="quarter" idx="12"/>
          </p:nvPr>
        </p:nvSpPr>
        <p:spPr/>
        <p:txBody>
          <a:bodyPr/>
          <a:lstStyle/>
          <a:p>
            <a:fld id="{DFDF98CC-160E-494C-8C3C-8CDC5FA257DE}" type="slidenum">
              <a:rPr lang="en-US" smtClean="0"/>
              <a:t>8</a:t>
            </a:fld>
            <a:endParaRPr lang="en-US" dirty="0"/>
          </a:p>
        </p:txBody>
      </p:sp>
      <p:sp>
        <p:nvSpPr>
          <p:cNvPr id="5" name="Rounded Rectangle 4">
            <a:extLst>
              <a:ext uri="{FF2B5EF4-FFF2-40B4-BE49-F238E27FC236}">
                <a16:creationId xmlns:a16="http://schemas.microsoft.com/office/drawing/2014/main" id="{2E2257D4-5013-468B-BC35-6571A92407F0}"/>
              </a:ext>
            </a:extLst>
          </p:cNvPr>
          <p:cNvSpPr/>
          <p:nvPr/>
        </p:nvSpPr>
        <p:spPr>
          <a:xfrm>
            <a:off x="1359671" y="3067110"/>
            <a:ext cx="3931858" cy="401791"/>
          </a:xfrm>
          <a:prstGeom prst="roundRect">
            <a:avLst/>
          </a:prstGeom>
          <a:solidFill>
            <a:schemeClr val="bg1"/>
          </a:solid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accent5">
                    <a:lumMod val="60000"/>
                    <a:lumOff val="40000"/>
                  </a:schemeClr>
                </a:solidFill>
              </a:rPr>
              <a:t>Transit (star – planet shadow)</a:t>
            </a:r>
          </a:p>
        </p:txBody>
      </p:sp>
      <p:sp>
        <p:nvSpPr>
          <p:cNvPr id="3" name="Footer Placeholder 2">
            <a:extLst>
              <a:ext uri="{FF2B5EF4-FFF2-40B4-BE49-F238E27FC236}">
                <a16:creationId xmlns:a16="http://schemas.microsoft.com/office/drawing/2014/main" id="{99EA2A57-A0DD-0086-3E35-930412A9168E}"/>
              </a:ext>
            </a:extLst>
          </p:cNvPr>
          <p:cNvSpPr>
            <a:spLocks noGrp="1"/>
          </p:cNvSpPr>
          <p:nvPr>
            <p:ph type="ftr" sz="quarter" idx="11"/>
          </p:nvPr>
        </p:nvSpPr>
        <p:spPr>
          <a:xfrm>
            <a:off x="3392424" y="6383147"/>
            <a:ext cx="4114800" cy="365125"/>
          </a:xfrm>
        </p:spPr>
        <p:txBody>
          <a:bodyPr vert="horz" lIns="91440" tIns="45720" rIns="91440" bIns="45720" rtlCol="0" anchor="ctr">
            <a:normAutofit/>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cxnSp>
        <p:nvCxnSpPr>
          <p:cNvPr id="6" name="Elbow Connector 5">
            <a:extLst>
              <a:ext uri="{FF2B5EF4-FFF2-40B4-BE49-F238E27FC236}">
                <a16:creationId xmlns:a16="http://schemas.microsoft.com/office/drawing/2014/main" id="{5B0C1D3B-1349-02B0-3946-DF72BAEF4678}"/>
              </a:ext>
            </a:extLst>
          </p:cNvPr>
          <p:cNvCxnSpPr>
            <a:cxnSpLocks/>
          </p:cNvCxnSpPr>
          <p:nvPr/>
        </p:nvCxnSpPr>
        <p:spPr>
          <a:xfrm>
            <a:off x="5064181" y="3630799"/>
            <a:ext cx="2775675" cy="1315955"/>
          </a:xfrm>
          <a:prstGeom prst="bentConnector3">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53E562BC-17DF-C932-AB8C-50BFF2AE3BAE}"/>
              </a:ext>
            </a:extLst>
          </p:cNvPr>
          <p:cNvSpPr/>
          <p:nvPr/>
        </p:nvSpPr>
        <p:spPr>
          <a:xfrm>
            <a:off x="1380931" y="3429000"/>
            <a:ext cx="3683250" cy="695131"/>
          </a:xfrm>
          <a:prstGeom prst="roundRect">
            <a:avLst/>
          </a:prstGeom>
          <a:solidFill>
            <a:schemeClr val="bg1"/>
          </a:solid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accent6">
                    <a:lumMod val="60000"/>
                    <a:lumOff val="40000"/>
                  </a:schemeClr>
                </a:solidFill>
              </a:rPr>
              <a:t>Phase curve (star + planet @ phase)</a:t>
            </a:r>
          </a:p>
        </p:txBody>
      </p:sp>
      <p:cxnSp>
        <p:nvCxnSpPr>
          <p:cNvPr id="10" name="Elbow Connector 9">
            <a:extLst>
              <a:ext uri="{FF2B5EF4-FFF2-40B4-BE49-F238E27FC236}">
                <a16:creationId xmlns:a16="http://schemas.microsoft.com/office/drawing/2014/main" id="{E2221FCF-3826-5875-80DB-B26019595BC1}"/>
              </a:ext>
            </a:extLst>
          </p:cNvPr>
          <p:cNvCxnSpPr>
            <a:cxnSpLocks/>
          </p:cNvCxnSpPr>
          <p:nvPr/>
        </p:nvCxnSpPr>
        <p:spPr>
          <a:xfrm>
            <a:off x="5291528" y="4434840"/>
            <a:ext cx="1993692" cy="616845"/>
          </a:xfrm>
          <a:prstGeom prst="bentConnector3">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93619906-B04A-0D46-7EA7-63AC8AFC7995}"/>
              </a:ext>
            </a:extLst>
          </p:cNvPr>
          <p:cNvSpPr/>
          <p:nvPr/>
        </p:nvSpPr>
        <p:spPr>
          <a:xfrm>
            <a:off x="1353653" y="4158121"/>
            <a:ext cx="4068893" cy="532889"/>
          </a:xfrm>
          <a:prstGeom prst="roundRect">
            <a:avLst/>
          </a:prstGeom>
          <a:solidFill>
            <a:schemeClr val="bg1"/>
          </a:solid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accent2">
                    <a:lumMod val="60000"/>
                    <a:lumOff val="40000"/>
                  </a:schemeClr>
                </a:solidFill>
              </a:rPr>
              <a:t>Secondary eclipse (star alone)</a:t>
            </a:r>
          </a:p>
        </p:txBody>
      </p:sp>
    </p:spTree>
    <p:extLst>
      <p:ext uri="{BB962C8B-B14F-4D97-AF65-F5344CB8AC3E}">
        <p14:creationId xmlns:p14="http://schemas.microsoft.com/office/powerpoint/2010/main" val="181047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5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repeatCount="indefinite" fill="hold" display="0">
                  <p:stCondLst>
                    <p:cond delay="indefinite"/>
                  </p:stCondLst>
                </p:cTn>
                <p:tgtEl>
                  <p:spTgt spid="4"/>
                </p:tgtEl>
              </p:cMediaNode>
            </p:video>
            <p:seq concurrent="1" nextAc="seek">
              <p:cTn id="26" restart="whenNotActive" fill="hold" evtFilter="cancelBubble" nodeType="interactiveSeq">
                <p:stCondLst>
                  <p:cond evt="onClick" delay="0">
                    <p:tgtEl>
                      <p:spTgt spid="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animBg="1"/>
      <p:bldP spid="8"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earth-sunset-everything.mp4" descr="earth-sunset-everything.mp4"/>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a:ln w="12700">
            <a:miter lim="400000"/>
          </a:ln>
        </p:spPr>
      </p:pic>
      <p:sp>
        <p:nvSpPr>
          <p:cNvPr id="262" name="Text"/>
          <p:cNvSpPr txBox="1"/>
          <p:nvPr/>
        </p:nvSpPr>
        <p:spPr>
          <a:xfrm>
            <a:off x="4308438" y="6452089"/>
            <a:ext cx="104196"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825500">
              <a:defRPr sz="3000" b="1" u="sng">
                <a:solidFill>
                  <a:srgbClr val="FFFFFF"/>
                </a:solidFill>
                <a:latin typeface="Helvetica Neue"/>
                <a:ea typeface="Helvetica Neue"/>
                <a:cs typeface="Helvetica Neue"/>
                <a:sym typeface="Helvetica Neue"/>
                <a:hlinkClick r:id="" action="ppaction://noaction"/>
              </a:defRPr>
            </a:lvl1pPr>
          </a:lstStyle>
          <a:p>
            <a:pPr>
              <a:defRPr u="none"/>
            </a:pPr>
            <a:r>
              <a:rPr sz="1500"/>
              <a:t> </a:t>
            </a:r>
          </a:p>
        </p:txBody>
      </p:sp>
      <p:sp>
        <p:nvSpPr>
          <p:cNvPr id="263" name="Line"/>
          <p:cNvSpPr/>
          <p:nvPr/>
        </p:nvSpPr>
        <p:spPr>
          <a:xfrm flipV="1">
            <a:off x="9430397" y="3928777"/>
            <a:ext cx="1" cy="410577"/>
          </a:xfrm>
          <a:prstGeom prst="line">
            <a:avLst/>
          </a:prstGeom>
          <a:ln w="63500">
            <a:solidFill>
              <a:srgbClr val="E22000"/>
            </a:solidFill>
            <a:miter lim="400000"/>
            <a:headEnd type="arrow"/>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64" name="Line"/>
          <p:cNvSpPr/>
          <p:nvPr/>
        </p:nvSpPr>
        <p:spPr>
          <a:xfrm flipV="1">
            <a:off x="10245162" y="3928777"/>
            <a:ext cx="1" cy="410577"/>
          </a:xfrm>
          <a:prstGeom prst="line">
            <a:avLst/>
          </a:prstGeom>
          <a:ln w="63500">
            <a:solidFill>
              <a:srgbClr val="E22000"/>
            </a:solidFill>
            <a:miter lim="400000"/>
            <a:headEnd type="arrow"/>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65" name="O2"/>
          <p:cNvSpPr txBox="1"/>
          <p:nvPr/>
        </p:nvSpPr>
        <p:spPr>
          <a:xfrm>
            <a:off x="9283915" y="3525603"/>
            <a:ext cx="40395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412750">
              <a:defRPr sz="4800" b="1">
                <a:solidFill>
                  <a:srgbClr val="E21F00"/>
                </a:solidFill>
                <a:latin typeface="Helvetica Neue"/>
                <a:ea typeface="Helvetica Neue"/>
                <a:cs typeface="Helvetica Neue"/>
                <a:sym typeface="Helvetica Neue"/>
              </a:defRPr>
            </a:pPr>
            <a:r>
              <a:rPr sz="2400"/>
              <a:t>O</a:t>
            </a:r>
            <a:r>
              <a:rPr sz="2400" baseline="-5999"/>
              <a:t>2</a:t>
            </a:r>
          </a:p>
        </p:txBody>
      </p:sp>
      <p:sp>
        <p:nvSpPr>
          <p:cNvPr id="266" name="O2"/>
          <p:cNvSpPr txBox="1"/>
          <p:nvPr/>
        </p:nvSpPr>
        <p:spPr>
          <a:xfrm>
            <a:off x="10098680" y="3525603"/>
            <a:ext cx="40395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412750">
              <a:defRPr sz="4800" b="1">
                <a:solidFill>
                  <a:srgbClr val="E21F00"/>
                </a:solidFill>
                <a:latin typeface="Helvetica Neue"/>
                <a:ea typeface="Helvetica Neue"/>
                <a:cs typeface="Helvetica Neue"/>
                <a:sym typeface="Helvetica Neue"/>
              </a:defRPr>
            </a:pPr>
            <a:r>
              <a:rPr sz="2400"/>
              <a:t>O</a:t>
            </a:r>
            <a:r>
              <a:rPr sz="2400" baseline="-5999"/>
              <a:t>2</a:t>
            </a:r>
          </a:p>
        </p:txBody>
      </p:sp>
      <p:sp>
        <p:nvSpPr>
          <p:cNvPr id="267" name="The Sun seen through Earth’s atmosphere:"/>
          <p:cNvSpPr txBox="1">
            <a:spLocks noGrp="1"/>
          </p:cNvSpPr>
          <p:nvPr>
            <p:ph type="title" idx="4294967295"/>
          </p:nvPr>
        </p:nvSpPr>
        <p:spPr>
          <a:xfrm>
            <a:off x="4174431" y="123782"/>
            <a:ext cx="7846119" cy="748049"/>
          </a:xfrm>
          <a:prstGeom prst="rect">
            <a:avLst/>
          </a:prstGeom>
        </p:spPr>
        <p:txBody>
          <a:bodyPr vert="horz" lIns="25400" tIns="25400" rIns="25400" bIns="25400" rtlCol="0" anchor="t">
            <a:noAutofit/>
          </a:bodyPr>
          <a:lstStyle>
            <a:lvl1pPr algn="ctr" defTabSz="825500">
              <a:defRPr sz="5000">
                <a:solidFill>
                  <a:srgbClr val="FFFFFF"/>
                </a:solidFill>
              </a:defRPr>
            </a:lvl1pPr>
          </a:lstStyle>
          <a:p>
            <a:r>
              <a:rPr sz="3600" dirty="0"/>
              <a:t>The Sun seen through Earth’s atmosphere:</a:t>
            </a:r>
          </a:p>
        </p:txBody>
      </p:sp>
      <p:sp>
        <p:nvSpPr>
          <p:cNvPr id="2" name="TextBox 1">
            <a:extLst>
              <a:ext uri="{FF2B5EF4-FFF2-40B4-BE49-F238E27FC236}">
                <a16:creationId xmlns:a16="http://schemas.microsoft.com/office/drawing/2014/main" id="{3A1BEAA8-F502-7590-4716-22E124C9B42C}"/>
              </a:ext>
            </a:extLst>
          </p:cNvPr>
          <p:cNvSpPr txBox="1"/>
          <p:nvPr/>
        </p:nvSpPr>
        <p:spPr>
          <a:xfrm>
            <a:off x="955058" y="6212216"/>
            <a:ext cx="3457576" cy="369332"/>
          </a:xfrm>
          <a:prstGeom prst="rect">
            <a:avLst/>
          </a:prstGeom>
          <a:noFill/>
        </p:spPr>
        <p:txBody>
          <a:bodyPr wrap="square" rtlCol="0">
            <a:spAutoFit/>
          </a:bodyPr>
          <a:lstStyle/>
          <a:p>
            <a:pPr algn="ctr"/>
            <a:r>
              <a:rPr lang="en-US" i="0" u="none" strike="noStrike" dirty="0">
                <a:solidFill>
                  <a:schemeClr val="tx1">
                    <a:lumMod val="50000"/>
                  </a:schemeClr>
                </a:solidFill>
                <a:effectLst/>
              </a:rPr>
              <a:t>Credit: Zach Berta-Thompson</a:t>
            </a:r>
            <a:endParaRPr lang="en-US" dirty="0">
              <a:solidFill>
                <a:schemeClr val="tx1">
                  <a:lumMod val="50000"/>
                </a:schemeClr>
              </a:solidFill>
            </a:endParaRPr>
          </a:p>
        </p:txBody>
      </p:sp>
      <p:sp>
        <p:nvSpPr>
          <p:cNvPr id="3" name="Footer Placeholder 2">
            <a:extLst>
              <a:ext uri="{FF2B5EF4-FFF2-40B4-BE49-F238E27FC236}">
                <a16:creationId xmlns:a16="http://schemas.microsoft.com/office/drawing/2014/main" id="{F2B481F1-C420-1887-6602-5D05012A01C1}"/>
              </a:ext>
            </a:extLst>
          </p:cNvPr>
          <p:cNvSpPr>
            <a:spLocks noGrp="1"/>
          </p:cNvSpPr>
          <p:nvPr>
            <p:ph type="ftr" sz="quarter" idx="11"/>
          </p:nvPr>
        </p:nvSpPr>
        <p:spPr>
          <a:xfrm>
            <a:off x="4038600" y="6356350"/>
            <a:ext cx="3251200" cy="365125"/>
          </a:xfrm>
        </p:spPr>
        <p:txBody>
          <a:bodyPr vert="horz" lIns="91440" tIns="45720" rIns="91440" bIns="45720" rtlCol="0" anchor="ctr">
            <a:normAutofit fontScale="92500" lnSpcReduction="10000"/>
          </a:bodyPr>
          <a:lstStyle/>
          <a:p>
            <a:pPr defTabSz="914400">
              <a:lnSpc>
                <a:spcPct val="90000"/>
              </a:lnSpc>
              <a:spcAft>
                <a:spcPts val="600"/>
              </a:spcAft>
            </a:pPr>
            <a:r>
              <a:rPr lang="en-US" b="0" i="0" u="none" strike="noStrike" kern="1200" dirty="0">
                <a:solidFill>
                  <a:schemeClr val="tx1">
                    <a:lumMod val="65000"/>
                  </a:schemeClr>
                </a:solidFill>
                <a:effectLst/>
                <a:latin typeface="+mn-lt"/>
                <a:ea typeface="+mn-ea"/>
                <a:cs typeface="+mn-cs"/>
              </a:rPr>
              <a:t>Patcharapol (Pat) Wachiraphan, University of Colorado Boulde</a:t>
            </a:r>
            <a:r>
              <a:rPr lang="en-US" dirty="0">
                <a:solidFill>
                  <a:schemeClr val="tx1">
                    <a:lumMod val="65000"/>
                  </a:schemeClr>
                </a:solidFill>
              </a:rPr>
              <a:t>r</a:t>
            </a:r>
            <a:endParaRPr lang="en-US" kern="1200" dirty="0">
              <a:solidFill>
                <a:schemeClr val="tx1">
                  <a:lumMod val="65000"/>
                </a:schemeClr>
              </a:solidFill>
            </a:endParaRPr>
          </a:p>
        </p:txBody>
      </p:sp>
      <p:sp>
        <p:nvSpPr>
          <p:cNvPr id="4" name="Slide Number Placeholder 34">
            <a:extLst>
              <a:ext uri="{FF2B5EF4-FFF2-40B4-BE49-F238E27FC236}">
                <a16:creationId xmlns:a16="http://schemas.microsoft.com/office/drawing/2014/main" id="{D9B04D58-6F52-4B1C-CFE2-9D1028928487}"/>
              </a:ext>
            </a:extLst>
          </p:cNvPr>
          <p:cNvSpPr>
            <a:spLocks noGrp="1"/>
          </p:cNvSpPr>
          <p:nvPr>
            <p:ph type="sldNum" sz="quarter" idx="12"/>
          </p:nvPr>
        </p:nvSpPr>
        <p:spPr>
          <a:xfrm>
            <a:off x="794655" y="6356350"/>
            <a:ext cx="2743200" cy="365125"/>
          </a:xfrm>
        </p:spPr>
        <p:txBody>
          <a:bodyPr/>
          <a:lstStyle/>
          <a:p>
            <a:fld id="{DFDF98CC-160E-494C-8C3C-8CDC5FA257DE}" type="slidenum">
              <a:rPr lang="en-US" smtClean="0"/>
              <a:t>9</a:t>
            </a:fld>
            <a:endParaRPr lang="en-US" dirty="0"/>
          </a:p>
        </p:txBody>
      </p:sp>
    </p:spTree>
    <p:extLst>
      <p:ext uri="{BB962C8B-B14F-4D97-AF65-F5344CB8AC3E}">
        <p14:creationId xmlns:p14="http://schemas.microsoft.com/office/powerpoint/2010/main" val="294725953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00" fill="hold"/>
                                        <p:tgtEl>
                                          <p:spTgt spid="26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261"/>
                </p:tgtEl>
              </p:cMediaNode>
            </p:video>
            <p:seq concurrent="1" prevAc="none" nextAc="seek">
              <p:cTn id="8" restart="whenNotActive" fill="hold" evtFilter="cancelBubble" nodeType="interactiveSeq">
                <p:stCondLst>
                  <p:cond evt="onClick" delay="0">
                    <p:tgtEl>
                      <p:spTgt spid="26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1"/>
                                        </p:tgtEl>
                                      </p:cBhvr>
                                    </p:cmd>
                                  </p:childTnLst>
                                </p:cTn>
                              </p:par>
                            </p:childTnLst>
                          </p:cTn>
                        </p:par>
                      </p:childTnLst>
                    </p:cTn>
                  </p:par>
                </p:childTnLst>
              </p:cTn>
              <p:nextCondLst>
                <p:cond evt="onClick" delay="0">
                  <p:tgtEl>
                    <p:spTgt spid="261"/>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FF720B9-2D9C-2D49-9D44-B74FD7E358A7}">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emplate>Office 2013 - 2022 Theme</Template>
  <TotalTime>62669</TotalTime>
  <Words>5511</Words>
  <Application>Microsoft Macintosh PowerPoint</Application>
  <PresentationFormat>Widescreen</PresentationFormat>
  <Paragraphs>663</Paragraphs>
  <Slides>62</Slides>
  <Notes>58</Notes>
  <HiddenSlides>1</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AdvOTf9433e2d</vt:lpstr>
      <vt:lpstr>Arial</vt:lpstr>
      <vt:lpstr>Calibri</vt:lpstr>
      <vt:lpstr>Calibri Light</vt:lpstr>
      <vt:lpstr>Cambria Math</vt:lpstr>
      <vt:lpstr>GlosaMath</vt:lpstr>
      <vt:lpstr>Metropolis</vt:lpstr>
      <vt:lpstr>Söhne</vt:lpstr>
      <vt:lpstr>Office Theme</vt:lpstr>
      <vt:lpstr>Thermal Emission from Rocky Exoplanets as a Probe of Their Atmospheres in the JWST Era</vt:lpstr>
      <vt:lpstr>What do we know about the atmospheres of rocky planets?</vt:lpstr>
      <vt:lpstr>Exoplanets: Keys to Understanding Planets</vt:lpstr>
      <vt:lpstr>But rocky exoplanet is small!</vt:lpstr>
      <vt:lpstr>M-dwarf opportunity (or not?)</vt:lpstr>
      <vt:lpstr>M-dwarf opportunity (or not?)</vt:lpstr>
      <vt:lpstr>Research question?</vt:lpstr>
      <vt:lpstr>Transiting exoplanets</vt:lpstr>
      <vt:lpstr>The Sun seen through Earth’s atmosphere:</vt:lpstr>
      <vt:lpstr>PowerPoint Presentation</vt:lpstr>
      <vt:lpstr>Transmission Spectroscopy</vt:lpstr>
      <vt:lpstr>Transmission Spectroscopy</vt:lpstr>
      <vt:lpstr>Transmission Spectroscopy</vt:lpstr>
      <vt:lpstr>Transmission Spectroscopy</vt:lpstr>
      <vt:lpstr>Transmission Spectroscopy</vt:lpstr>
      <vt:lpstr>Transmission Spectroscopy</vt:lpstr>
      <vt:lpstr>Transiting exoplanets</vt:lpstr>
      <vt:lpstr>Phase curve variation</vt:lpstr>
      <vt:lpstr>Phase curve variation</vt:lpstr>
      <vt:lpstr>Transiting exoplanets</vt:lpstr>
      <vt:lpstr>PowerPoint Presentation</vt:lpstr>
      <vt:lpstr>Atmosphere can lower dayside temperature by Part II: Energy Balance</vt:lpstr>
      <vt:lpstr>Atmosphere can lower dayside temperature by Part II: Energy Balance</vt:lpstr>
      <vt:lpstr>PowerPoint Presentation</vt:lpstr>
      <vt:lpstr>Research question?</vt:lpstr>
      <vt:lpstr>PowerPoint Presentation</vt:lpstr>
      <vt:lpstr>PowerPoint Presentation</vt:lpstr>
      <vt:lpstr>Research question?</vt:lpstr>
      <vt:lpstr>PowerPoint Presentation</vt:lpstr>
      <vt:lpstr>What did we learn about  LTT 1445A b?</vt:lpstr>
      <vt:lpstr>PowerPoint Presentation</vt:lpstr>
      <vt:lpstr>PowerPoint Presentation</vt:lpstr>
      <vt:lpstr>3 eclipses-combined 2D systematics-corrected  JWST MIRI/LRS spectroscopic light curve shows an eclipse</vt:lpstr>
      <vt:lpstr>We averaged three eclipses together to get more robust emission spectrum</vt:lpstr>
      <vt:lpstr>We don’t see any absorption features expected from thick atmosphere</vt:lpstr>
      <vt:lpstr>Planet’s dayside is too hot for a very thick and/or very reflective atmosphere</vt:lpstr>
      <vt:lpstr>Conclusion &amp; Next step for LTT 1445A b</vt:lpstr>
      <vt:lpstr>Dayside thermal emission of Solar System planets</vt:lpstr>
      <vt:lpstr>Dayside thermal emission of Solar System planets</vt:lpstr>
      <vt:lpstr>Dayside thermal emission of Solar System planets</vt:lpstr>
      <vt:lpstr>PowerPoint Presentation</vt:lpstr>
      <vt:lpstr>PowerPoint Presentation</vt:lpstr>
      <vt:lpstr>PowerPoint Presentation</vt:lpstr>
      <vt:lpstr>We averaged three eclipses together to get more robust emission spectrum</vt:lpstr>
      <vt:lpstr>PowerPoint Presentation</vt:lpstr>
      <vt:lpstr>PowerPoint Presentation</vt:lpstr>
      <vt:lpstr>PowerPoint Presentation</vt:lpstr>
      <vt:lpstr>PowerPoint Presentation</vt:lpstr>
      <vt:lpstr>PowerPoint Presentation</vt:lpstr>
      <vt:lpstr>PowerPoint Presentation</vt:lpstr>
      <vt:lpstr>We averaged three eclipses together to get more robust emission spectrum</vt:lpstr>
      <vt:lpstr>PowerPoint Presentation</vt:lpstr>
      <vt:lpstr>PowerPoint Presentation</vt:lpstr>
      <vt:lpstr>PowerPoint Presentation</vt:lpstr>
      <vt:lpstr>We can search for atmospheres of rocky exoplanets via the planet’s emission spectrum during a secondary eclipse </vt:lpstr>
      <vt:lpstr>What is the target? (LTT1445Ab!)</vt:lpstr>
      <vt:lpstr>PowerPoint Presentation</vt:lpstr>
      <vt:lpstr>We use thermal emission to probe LTT1445Ab's atmosphere.</vt:lpstr>
      <vt:lpstr>The eclipse depth tells us the dayside temperature.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Constraint on rocky exoplanet atmosphere though secondary eclipse observation</dc:title>
  <dc:creator>Patcharapol Wachiraphan</dc:creator>
  <cp:lastModifiedBy>Patcharapol Wachiraphan</cp:lastModifiedBy>
  <cp:revision>681</cp:revision>
  <dcterms:created xsi:type="dcterms:W3CDTF">2023-08-02T03:42:47Z</dcterms:created>
  <dcterms:modified xsi:type="dcterms:W3CDTF">2025-06-17T06:00:16Z</dcterms:modified>
</cp:coreProperties>
</file>